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83" r:id="rId15"/>
    <p:sldId id="270" r:id="rId16"/>
    <p:sldId id="273" r:id="rId17"/>
    <p:sldId id="274" r:id="rId18"/>
    <p:sldId id="279" r:id="rId19"/>
    <p:sldId id="280" r:id="rId20"/>
    <p:sldId id="281" r:id="rId21"/>
    <p:sldId id="282" r:id="rId22"/>
    <p:sldId id="271" r:id="rId23"/>
    <p:sldId id="275" r:id="rId24"/>
    <p:sldId id="276" r:id="rId25"/>
    <p:sldId id="277" r:id="rId26"/>
    <p:sldId id="278" r:id="rId27"/>
    <p:sldId id="284" r:id="rId28"/>
    <p:sldId id="285" r:id="rId29"/>
    <p:sldId id="286" r:id="rId30"/>
    <p:sldId id="28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78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EC594D-603D-400E-85EF-0231A05F4D27}" type="datetimeFigureOut">
              <a:rPr lang="en-US" smtClean="0"/>
              <a:t>5/13/2013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EC594D-603D-400E-85EF-0231A05F4D27}" type="datetimeFigureOut">
              <a:rPr lang="en-US" smtClean="0"/>
              <a:t>5/13/2013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EC594D-603D-400E-85EF-0231A05F4D27}" type="datetimeFigureOut">
              <a:rPr lang="en-US" smtClean="0"/>
              <a:t>5/13/2013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EC594D-603D-400E-85EF-0231A05F4D27}" type="datetimeFigureOut">
              <a:rPr lang="en-US" smtClean="0"/>
              <a:t>5/13/2013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EC594D-603D-400E-85EF-0231A05F4D27}" type="datetimeFigureOut">
              <a:rPr lang="en-US" smtClean="0"/>
              <a:t>5/13/2013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EC594D-603D-400E-85EF-0231A05F4D27}" type="datetimeFigureOut">
              <a:rPr lang="en-US" smtClean="0"/>
              <a:t>5/13/2013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EC594D-603D-400E-85EF-0231A05F4D27}" type="datetimeFigureOut">
              <a:rPr lang="en-US" smtClean="0"/>
              <a:t>5/13/2013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EC594D-603D-400E-85EF-0231A05F4D27}" type="datetimeFigureOut">
              <a:rPr lang="en-US" smtClean="0"/>
              <a:t>5/13/2013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EC594D-603D-400E-85EF-0231A05F4D27}" type="datetimeFigureOut">
              <a:rPr lang="en-US" smtClean="0"/>
              <a:t>5/13/2013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EC594D-603D-400E-85EF-0231A05F4D27}" type="datetimeFigureOut">
              <a:rPr lang="en-US" smtClean="0"/>
              <a:t>5/13/2013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EC594D-603D-400E-85EF-0231A05F4D27}" type="datetimeFigureOut">
              <a:rPr lang="en-US" smtClean="0"/>
              <a:t>5/13/2013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7DCB46-BAB8-45BF-82B9-72719CC8D1C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EC594D-603D-400E-85EF-0231A05F4D27}" type="datetimeFigureOut">
              <a:rPr lang="en-US" smtClean="0"/>
              <a:t>5/13/2013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7DCB46-BAB8-45BF-82B9-72719CC8D1C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Video%20clips/CNN_%20Challenger%20Disaster%20Live%20on%20CNN.mp4"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s>
</file>

<file path=ppt/slides/_rels/slide17.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12" Type="http://schemas.openxmlformats.org/officeDocument/2006/relationships/image" Target="../media/image48.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5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hyperlink" Target="http://images.google.com/imgres?imgurl=http://www.vernier.com/caliper/fall06/images/apple_ii_large.jpg&amp;imgrefurl=http://www.vernier.com/caliper/fall06/history.html&amp;h=588&amp;w=600&amp;sz=108&amp;hl=en&amp;start=2&amp;um=1&amp;tbnid=20Unzh-ilVZ3fM:&amp;tbnh=132&amp;tbnw=135&amp;prev=/images%3Fq%3Dapple%2BII%26um%3D1%26hl%3Den%26rlz%3D1G1GGLQ_ENUS27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AutoShape 4"/>
          <p:cNvSpPr>
            <a:spLocks noChangeArrowheads="1"/>
          </p:cNvSpPr>
          <p:nvPr/>
        </p:nvSpPr>
        <p:spPr bwMode="auto">
          <a:xfrm>
            <a:off x="762000" y="838200"/>
            <a:ext cx="8001000" cy="5638800"/>
          </a:xfrm>
          <a:prstGeom prst="cloudCallout">
            <a:avLst>
              <a:gd name="adj1" fmla="val -51431"/>
              <a:gd name="adj2" fmla="val 50986"/>
            </a:avLst>
          </a:prstGeom>
          <a:solidFill>
            <a:schemeClr val="accent1">
              <a:lumMod val="20000"/>
              <a:lumOff val="80000"/>
            </a:schemeClr>
          </a:solidFill>
          <a:ln w="9525">
            <a:solidFill>
              <a:schemeClr val="tx1"/>
            </a:solidFill>
            <a:round/>
            <a:headEnd/>
            <a:tailEnd/>
          </a:ln>
        </p:spPr>
        <p:txBody>
          <a:bodyPr anchor="ctr"/>
          <a:lstStyle/>
          <a:p>
            <a:endParaRPr lang="en-US" sz="2400" u="none" dirty="0"/>
          </a:p>
          <a:p>
            <a:pPr algn="ctr"/>
            <a:r>
              <a:rPr lang="en-US" sz="2400" u="none" dirty="0"/>
              <a:t>No more Vietnam…</a:t>
            </a:r>
          </a:p>
          <a:p>
            <a:pPr algn="ctr"/>
            <a:endParaRPr lang="en-US" sz="2400" u="none" dirty="0"/>
          </a:p>
          <a:p>
            <a:pPr algn="ctr"/>
            <a:r>
              <a:rPr lang="en-US" sz="2400" u="none" dirty="0"/>
              <a:t>Cold War is starting to fade…</a:t>
            </a:r>
          </a:p>
          <a:p>
            <a:pPr algn="ctr"/>
            <a:endParaRPr lang="en-US" sz="2400" u="none" dirty="0"/>
          </a:p>
          <a:p>
            <a:pPr algn="ctr"/>
            <a:r>
              <a:rPr lang="en-US" sz="2400" u="none" dirty="0"/>
              <a:t>Not young, but still pretty hip President…</a:t>
            </a:r>
          </a:p>
          <a:p>
            <a:pPr algn="ctr"/>
            <a:endParaRPr lang="en-US" sz="2400" u="none" dirty="0"/>
          </a:p>
          <a:p>
            <a:pPr algn="ctr"/>
            <a:r>
              <a:rPr lang="en-US" sz="2400" u="none" dirty="0"/>
              <a:t>Tax Cuts boost consumer spending…</a:t>
            </a:r>
          </a:p>
          <a:p>
            <a:pPr algn="ctr"/>
            <a:endParaRPr lang="en-US" sz="2400" u="none" dirty="0"/>
          </a:p>
          <a:p>
            <a:pPr algn="ctr"/>
            <a:r>
              <a:rPr lang="en-US" sz="2400" u="none" dirty="0"/>
              <a:t>Awesome new and affordable technology…</a:t>
            </a:r>
          </a:p>
        </p:txBody>
      </p:sp>
      <p:sp>
        <p:nvSpPr>
          <p:cNvPr id="2051" name="Rectangle 5"/>
          <p:cNvSpPr>
            <a:spLocks noChangeArrowheads="1"/>
          </p:cNvSpPr>
          <p:nvPr/>
        </p:nvSpPr>
        <p:spPr bwMode="auto">
          <a:xfrm>
            <a:off x="304800" y="304800"/>
            <a:ext cx="4343400" cy="838200"/>
          </a:xfrm>
          <a:prstGeom prst="rect">
            <a:avLst/>
          </a:prstGeom>
          <a:solidFill>
            <a:srgbClr val="FFFF00"/>
          </a:solidFill>
          <a:ln w="9525" algn="ctr">
            <a:solidFill>
              <a:schemeClr val="tx1"/>
            </a:solidFill>
            <a:miter lim="800000"/>
            <a:headEnd/>
            <a:tailEnd/>
          </a:ln>
        </p:spPr>
        <p:txBody>
          <a:bodyPr wrap="none" anchor="ctr"/>
          <a:lstStyle/>
          <a:p>
            <a:r>
              <a:rPr lang="en-US" sz="4000" u="none">
                <a:latin typeface="Cooper Black" pitchFamily="18" charset="0"/>
              </a:rPr>
              <a:t>The 1980s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60">
                                            <p:txEl>
                                              <p:pRg st="1" end="1"/>
                                            </p:txEl>
                                          </p:spTgt>
                                        </p:tgtEl>
                                        <p:attrNameLst>
                                          <p:attrName>style.visibility</p:attrName>
                                        </p:attrNameLst>
                                      </p:cBhvr>
                                      <p:to>
                                        <p:strVal val="visible"/>
                                      </p:to>
                                    </p:set>
                                    <p:anim calcmode="lin" valueType="num">
                                      <p:cBhvr additive="base">
                                        <p:cTn id="7" dur="500" fill="hold"/>
                                        <p:tgtEl>
                                          <p:spTgt spid="1946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6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60">
                                            <p:txEl>
                                              <p:pRg st="3" end="3"/>
                                            </p:txEl>
                                          </p:spTgt>
                                        </p:tgtEl>
                                        <p:attrNameLst>
                                          <p:attrName>style.visibility</p:attrName>
                                        </p:attrNameLst>
                                      </p:cBhvr>
                                      <p:to>
                                        <p:strVal val="visible"/>
                                      </p:to>
                                    </p:set>
                                    <p:anim calcmode="lin" valueType="num">
                                      <p:cBhvr additive="base">
                                        <p:cTn id="13" dur="500" fill="hold"/>
                                        <p:tgtEl>
                                          <p:spTgt spid="1946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6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60">
                                            <p:txEl>
                                              <p:pRg st="5" end="5"/>
                                            </p:txEl>
                                          </p:spTgt>
                                        </p:tgtEl>
                                        <p:attrNameLst>
                                          <p:attrName>style.visibility</p:attrName>
                                        </p:attrNameLst>
                                      </p:cBhvr>
                                      <p:to>
                                        <p:strVal val="visible"/>
                                      </p:to>
                                    </p:set>
                                    <p:anim calcmode="lin" valueType="num">
                                      <p:cBhvr additive="base">
                                        <p:cTn id="19" dur="500" fill="hold"/>
                                        <p:tgtEl>
                                          <p:spTgt spid="19460">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460">
                                            <p:txEl>
                                              <p:pRg st="7" end="7"/>
                                            </p:txEl>
                                          </p:spTgt>
                                        </p:tgtEl>
                                        <p:attrNameLst>
                                          <p:attrName>style.visibility</p:attrName>
                                        </p:attrNameLst>
                                      </p:cBhvr>
                                      <p:to>
                                        <p:strVal val="visible"/>
                                      </p:to>
                                    </p:set>
                                    <p:anim calcmode="lin" valueType="num">
                                      <p:cBhvr additive="base">
                                        <p:cTn id="25" dur="500" fill="hold"/>
                                        <p:tgtEl>
                                          <p:spTgt spid="19460">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460">
                                            <p:txEl>
                                              <p:pRg st="9" end="9"/>
                                            </p:txEl>
                                          </p:spTgt>
                                        </p:tgtEl>
                                        <p:attrNameLst>
                                          <p:attrName>style.visibility</p:attrName>
                                        </p:attrNameLst>
                                      </p:cBhvr>
                                      <p:to>
                                        <p:strVal val="visible"/>
                                      </p:to>
                                    </p:set>
                                    <p:anim calcmode="lin" valueType="num">
                                      <p:cBhvr additive="base">
                                        <p:cTn id="31" dur="500" fill="hold"/>
                                        <p:tgtEl>
                                          <p:spTgt spid="19460">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60">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74638"/>
            <a:ext cx="8229600" cy="792162"/>
          </a:xfrm>
          <a:solidFill>
            <a:schemeClr val="bg1"/>
          </a:solidFill>
          <a:ln>
            <a:solidFill>
              <a:schemeClr val="tx1"/>
            </a:solidFill>
          </a:ln>
        </p:spPr>
        <p:txBody>
          <a:bodyPr/>
          <a:lstStyle/>
          <a:p>
            <a:pPr eaLnBrk="1" hangingPunct="1"/>
            <a:r>
              <a:rPr lang="en-US" smtClean="0"/>
              <a:t>Class Divisions in Film</a:t>
            </a:r>
          </a:p>
        </p:txBody>
      </p:sp>
      <p:pic>
        <p:nvPicPr>
          <p:cNvPr id="37892" name="Picture 4"/>
          <p:cNvPicPr>
            <a:picLocks noChangeAspect="1" noChangeArrowheads="1"/>
          </p:cNvPicPr>
          <p:nvPr/>
        </p:nvPicPr>
        <p:blipFill>
          <a:blip r:embed="rId2" cstate="print"/>
          <a:srcRect/>
          <a:stretch>
            <a:fillRect/>
          </a:stretch>
        </p:blipFill>
        <p:spPr bwMode="auto">
          <a:xfrm>
            <a:off x="457200" y="1447800"/>
            <a:ext cx="3090863" cy="4572000"/>
          </a:xfrm>
          <a:prstGeom prst="rect">
            <a:avLst/>
          </a:prstGeom>
          <a:noFill/>
          <a:ln w="9525" algn="ctr">
            <a:noFill/>
            <a:miter lim="800000"/>
            <a:headEnd/>
            <a:tailEnd/>
          </a:ln>
        </p:spPr>
      </p:pic>
      <p:pic>
        <p:nvPicPr>
          <p:cNvPr id="37893" name="Picture 5"/>
          <p:cNvPicPr>
            <a:picLocks noChangeAspect="1" noChangeArrowheads="1"/>
          </p:cNvPicPr>
          <p:nvPr/>
        </p:nvPicPr>
        <p:blipFill>
          <a:blip r:embed="rId3" cstate="print"/>
          <a:srcRect l="23334" r="25999"/>
          <a:stretch>
            <a:fillRect/>
          </a:stretch>
        </p:blipFill>
        <p:spPr bwMode="auto">
          <a:xfrm>
            <a:off x="3733800" y="1238250"/>
            <a:ext cx="2847975" cy="5619750"/>
          </a:xfrm>
          <a:prstGeom prst="rect">
            <a:avLst/>
          </a:prstGeom>
          <a:noFill/>
          <a:ln w="9525" algn="ctr">
            <a:noFill/>
            <a:miter lim="800000"/>
            <a:headEnd/>
            <a:tailEnd/>
          </a:ln>
        </p:spPr>
      </p:pic>
      <p:pic>
        <p:nvPicPr>
          <p:cNvPr id="37894" name="Picture 6"/>
          <p:cNvPicPr>
            <a:picLocks noChangeAspect="1" noChangeArrowheads="1"/>
          </p:cNvPicPr>
          <p:nvPr/>
        </p:nvPicPr>
        <p:blipFill>
          <a:blip r:embed="rId4" cstate="print"/>
          <a:srcRect l="21951" r="26830"/>
          <a:stretch>
            <a:fillRect/>
          </a:stretch>
        </p:blipFill>
        <p:spPr bwMode="auto">
          <a:xfrm>
            <a:off x="6019800" y="2209800"/>
            <a:ext cx="2855913" cy="3984625"/>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p:cTn id="7" dur="1000" fill="hold"/>
                                        <p:tgtEl>
                                          <p:spTgt spid="37892"/>
                                        </p:tgtEl>
                                        <p:attrNameLst>
                                          <p:attrName>ppt_w</p:attrName>
                                        </p:attrNameLst>
                                      </p:cBhvr>
                                      <p:tavLst>
                                        <p:tav tm="0">
                                          <p:val>
                                            <p:strVal val="#ppt_w*0.70"/>
                                          </p:val>
                                        </p:tav>
                                        <p:tav tm="100000">
                                          <p:val>
                                            <p:strVal val="#ppt_w"/>
                                          </p:val>
                                        </p:tav>
                                      </p:tavLst>
                                    </p:anim>
                                    <p:anim calcmode="lin" valueType="num">
                                      <p:cBhvr>
                                        <p:cTn id="8" dur="1000" fill="hold"/>
                                        <p:tgtEl>
                                          <p:spTgt spid="37892"/>
                                        </p:tgtEl>
                                        <p:attrNameLst>
                                          <p:attrName>ppt_h</p:attrName>
                                        </p:attrNameLst>
                                      </p:cBhvr>
                                      <p:tavLst>
                                        <p:tav tm="0">
                                          <p:val>
                                            <p:strVal val="#ppt_h"/>
                                          </p:val>
                                        </p:tav>
                                        <p:tav tm="100000">
                                          <p:val>
                                            <p:strVal val="#ppt_h"/>
                                          </p:val>
                                        </p:tav>
                                      </p:tavLst>
                                    </p:anim>
                                    <p:animEffect transition="in" filter="fade">
                                      <p:cBhvr>
                                        <p:cTn id="9" dur="1000"/>
                                        <p:tgtEl>
                                          <p:spTgt spid="3789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7893"/>
                                        </p:tgtEl>
                                        <p:attrNameLst>
                                          <p:attrName>style.visibility</p:attrName>
                                        </p:attrNameLst>
                                      </p:cBhvr>
                                      <p:to>
                                        <p:strVal val="visible"/>
                                      </p:to>
                                    </p:set>
                                    <p:anim calcmode="lin" valueType="num">
                                      <p:cBhvr>
                                        <p:cTn id="14" dur="1000" fill="hold"/>
                                        <p:tgtEl>
                                          <p:spTgt spid="37893"/>
                                        </p:tgtEl>
                                        <p:attrNameLst>
                                          <p:attrName>ppt_w</p:attrName>
                                        </p:attrNameLst>
                                      </p:cBhvr>
                                      <p:tavLst>
                                        <p:tav tm="0">
                                          <p:val>
                                            <p:strVal val="#ppt_w*0.70"/>
                                          </p:val>
                                        </p:tav>
                                        <p:tav tm="100000">
                                          <p:val>
                                            <p:strVal val="#ppt_w"/>
                                          </p:val>
                                        </p:tav>
                                      </p:tavLst>
                                    </p:anim>
                                    <p:anim calcmode="lin" valueType="num">
                                      <p:cBhvr>
                                        <p:cTn id="15" dur="1000" fill="hold"/>
                                        <p:tgtEl>
                                          <p:spTgt spid="37893"/>
                                        </p:tgtEl>
                                        <p:attrNameLst>
                                          <p:attrName>ppt_h</p:attrName>
                                        </p:attrNameLst>
                                      </p:cBhvr>
                                      <p:tavLst>
                                        <p:tav tm="0">
                                          <p:val>
                                            <p:strVal val="#ppt_h"/>
                                          </p:val>
                                        </p:tav>
                                        <p:tav tm="100000">
                                          <p:val>
                                            <p:strVal val="#ppt_h"/>
                                          </p:val>
                                        </p:tav>
                                      </p:tavLst>
                                    </p:anim>
                                    <p:animEffect transition="in" filter="fade">
                                      <p:cBhvr>
                                        <p:cTn id="16" dur="1000"/>
                                        <p:tgtEl>
                                          <p:spTgt spid="37893"/>
                                        </p:tgtEl>
                                      </p:cBhvr>
                                    </p:animEffect>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nodeType="clickEffect">
                                  <p:stCondLst>
                                    <p:cond delay="0"/>
                                  </p:stCondLst>
                                  <p:childTnLst>
                                    <p:set>
                                      <p:cBhvr>
                                        <p:cTn id="20" dur="1" fill="hold">
                                          <p:stCondLst>
                                            <p:cond delay="0"/>
                                          </p:stCondLst>
                                        </p:cTn>
                                        <p:tgtEl>
                                          <p:spTgt spid="37894"/>
                                        </p:tgtEl>
                                        <p:attrNameLst>
                                          <p:attrName>style.visibility</p:attrName>
                                        </p:attrNameLst>
                                      </p:cBhvr>
                                      <p:to>
                                        <p:strVal val="visible"/>
                                      </p:to>
                                    </p:set>
                                    <p:anim from="(-#ppt_w/2)" to="(#ppt_x)" calcmode="lin" valueType="num">
                                      <p:cBhvr>
                                        <p:cTn id="21" dur="600" fill="hold">
                                          <p:stCondLst>
                                            <p:cond delay="0"/>
                                          </p:stCondLst>
                                        </p:cTn>
                                        <p:tgtEl>
                                          <p:spTgt spid="37894"/>
                                        </p:tgtEl>
                                        <p:attrNameLst>
                                          <p:attrName>ppt_x</p:attrName>
                                        </p:attrNameLst>
                                      </p:cBhvr>
                                    </p:anim>
                                    <p:anim from="0" to="-1.0" calcmode="lin" valueType="num">
                                      <p:cBhvr>
                                        <p:cTn id="22" dur="200" decel="50000" autoRev="1" fill="hold">
                                          <p:stCondLst>
                                            <p:cond delay="600"/>
                                          </p:stCondLst>
                                        </p:cTn>
                                        <p:tgtEl>
                                          <p:spTgt spid="37894"/>
                                        </p:tgtEl>
                                        <p:attrNameLst>
                                          <p:attrName>xshear</p:attrName>
                                        </p:attrNameLst>
                                      </p:cBhvr>
                                    </p:anim>
                                    <p:animScale>
                                      <p:cBhvr>
                                        <p:cTn id="23" dur="200" decel="100000" autoRev="1" fill="hold">
                                          <p:stCondLst>
                                            <p:cond delay="600"/>
                                          </p:stCondLst>
                                        </p:cTn>
                                        <p:tgtEl>
                                          <p:spTgt spid="37894"/>
                                        </p:tgtEl>
                                      </p:cBhvr>
                                      <p:from x="100000" y="100000"/>
                                      <p:to x="80000" y="100000"/>
                                    </p:animScale>
                                    <p:anim by="(#ppt_h/3+#ppt_w*0.1)" calcmode="lin" valueType="num">
                                      <p:cBhvr additive="sum">
                                        <p:cTn id="24" dur="200" decel="100000" autoRev="1" fill="hold">
                                          <p:stCondLst>
                                            <p:cond delay="600"/>
                                          </p:stCondLst>
                                        </p:cTn>
                                        <p:tgtEl>
                                          <p:spTgt spid="3789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runback"/>
          <p:cNvPicPr>
            <a:picLocks noChangeAspect="1" noChangeArrowheads="1"/>
          </p:cNvPicPr>
          <p:nvPr/>
        </p:nvPicPr>
        <p:blipFill>
          <a:blip r:embed="rId2" cstate="print"/>
          <a:srcRect/>
          <a:stretch>
            <a:fillRect/>
          </a:stretch>
        </p:blipFill>
        <p:spPr bwMode="auto">
          <a:xfrm>
            <a:off x="381000" y="2133600"/>
            <a:ext cx="4695825" cy="4238625"/>
          </a:xfrm>
          <a:prstGeom prst="rect">
            <a:avLst/>
          </a:prstGeom>
          <a:noFill/>
          <a:ln w="9525">
            <a:noFill/>
            <a:miter lim="800000"/>
            <a:headEnd/>
            <a:tailEnd/>
          </a:ln>
        </p:spPr>
      </p:pic>
      <p:pic>
        <p:nvPicPr>
          <p:cNvPr id="12291" name="Picture 9" descr="a8698i0_NWA-185"/>
          <p:cNvPicPr>
            <a:picLocks noChangeAspect="1" noChangeArrowheads="1"/>
          </p:cNvPicPr>
          <p:nvPr/>
        </p:nvPicPr>
        <p:blipFill>
          <a:blip r:embed="rId3" cstate="print"/>
          <a:srcRect/>
          <a:stretch>
            <a:fillRect/>
          </a:stretch>
        </p:blipFill>
        <p:spPr bwMode="auto">
          <a:xfrm>
            <a:off x="4572000" y="533400"/>
            <a:ext cx="4310063" cy="3471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solidFill>
            <a:schemeClr val="bg1"/>
          </a:solidFill>
          <a:ln>
            <a:solidFill>
              <a:schemeClr val="tx1"/>
            </a:solidFill>
          </a:ln>
        </p:spPr>
        <p:txBody>
          <a:bodyPr/>
          <a:lstStyle/>
          <a:p>
            <a:pPr eaLnBrk="1" hangingPunct="1"/>
            <a:r>
              <a:rPr lang="en-US" smtClean="0"/>
              <a:t>1980s: Yuppies Have Kids…</a:t>
            </a:r>
          </a:p>
        </p:txBody>
      </p:sp>
      <p:sp>
        <p:nvSpPr>
          <p:cNvPr id="20483" name="Rectangle 3"/>
          <p:cNvSpPr>
            <a:spLocks noGrp="1" noChangeArrowheads="1"/>
          </p:cNvSpPr>
          <p:nvPr>
            <p:ph type="body" idx="1"/>
          </p:nvPr>
        </p:nvSpPr>
        <p:spPr>
          <a:solidFill>
            <a:schemeClr val="bg1"/>
          </a:solidFill>
          <a:ln>
            <a:solidFill>
              <a:schemeClr val="tx1"/>
            </a:solidFill>
          </a:ln>
        </p:spPr>
        <p:txBody>
          <a:bodyPr/>
          <a:lstStyle/>
          <a:p>
            <a:pPr eaLnBrk="1" hangingPunct="1"/>
            <a:r>
              <a:rPr lang="en-US" smtClean="0"/>
              <a:t>Called the </a:t>
            </a:r>
            <a:r>
              <a:rPr lang="en-US" u="sng" smtClean="0"/>
              <a:t>“Me! Me! Me! Generation</a:t>
            </a:r>
            <a:r>
              <a:rPr lang="en-US" smtClean="0"/>
              <a:t> = all about status &amp; social position.</a:t>
            </a:r>
          </a:p>
          <a:p>
            <a:pPr eaLnBrk="1" hangingPunct="1"/>
            <a:endParaRPr lang="en-US" smtClean="0"/>
          </a:p>
          <a:p>
            <a:pPr eaLnBrk="1" hangingPunct="1"/>
            <a:r>
              <a:rPr lang="en-US" smtClean="0"/>
              <a:t>Divorces increased = dramatic change in the family unit.</a:t>
            </a:r>
          </a:p>
          <a:p>
            <a:pPr eaLnBrk="1" hangingPunct="1"/>
            <a:endParaRPr lang="en-US" smtClean="0"/>
          </a:p>
          <a:p>
            <a:pPr eaLnBrk="1" hangingPunct="1"/>
            <a:r>
              <a:rPr lang="en-US" smtClean="0"/>
              <a:t>Parents worked more hours = criticized for “buying” their children's’ love.</a:t>
            </a:r>
          </a:p>
        </p:txBody>
      </p:sp>
      <p:pic>
        <p:nvPicPr>
          <p:cNvPr id="20484" name="Picture 4"/>
          <p:cNvPicPr>
            <a:picLocks noChangeAspect="1" noChangeArrowheads="1"/>
          </p:cNvPicPr>
          <p:nvPr/>
        </p:nvPicPr>
        <p:blipFill>
          <a:blip r:embed="rId2" cstate="print"/>
          <a:srcRect/>
          <a:stretch>
            <a:fillRect/>
          </a:stretch>
        </p:blipFill>
        <p:spPr bwMode="auto">
          <a:xfrm>
            <a:off x="228600" y="609600"/>
            <a:ext cx="8677275" cy="5934075"/>
          </a:xfrm>
          <a:prstGeom prst="rect">
            <a:avLst/>
          </a:prstGeom>
          <a:noFill/>
          <a:ln w="9525" algn="ctr">
            <a:noFill/>
            <a:miter lim="800000"/>
            <a:headEnd/>
            <a:tailEnd/>
          </a:ln>
        </p:spPr>
      </p:pic>
      <p:pic>
        <p:nvPicPr>
          <p:cNvPr id="20485" name="Picture 5"/>
          <p:cNvPicPr>
            <a:picLocks noChangeAspect="1" noChangeArrowheads="1"/>
          </p:cNvPicPr>
          <p:nvPr/>
        </p:nvPicPr>
        <p:blipFill>
          <a:blip r:embed="rId3" cstate="print"/>
          <a:srcRect/>
          <a:stretch>
            <a:fillRect/>
          </a:stretch>
        </p:blipFill>
        <p:spPr bwMode="auto">
          <a:xfrm>
            <a:off x="685800" y="1371600"/>
            <a:ext cx="7696200" cy="4351338"/>
          </a:xfrm>
          <a:prstGeom prst="rect">
            <a:avLst/>
          </a:prstGeom>
          <a:noFill/>
          <a:ln w="9525" algn="ctr">
            <a:noFill/>
            <a:miter lim="800000"/>
            <a:headEnd/>
            <a:tailEnd/>
          </a:ln>
        </p:spPr>
      </p:pic>
      <p:sp>
        <p:nvSpPr>
          <p:cNvPr id="20486" name="Oval 6"/>
          <p:cNvSpPr>
            <a:spLocks noChangeArrowheads="1"/>
          </p:cNvSpPr>
          <p:nvPr/>
        </p:nvSpPr>
        <p:spPr bwMode="auto">
          <a:xfrm>
            <a:off x="1676400" y="990600"/>
            <a:ext cx="5638800" cy="5486400"/>
          </a:xfrm>
          <a:prstGeom prst="ellipse">
            <a:avLst/>
          </a:prstGeom>
          <a:solidFill>
            <a:schemeClr val="accent1"/>
          </a:solidFill>
          <a:ln w="9525" algn="ctr">
            <a:solidFill>
              <a:schemeClr val="tx1"/>
            </a:solidFill>
            <a:round/>
            <a:headEnd/>
            <a:tailEnd/>
          </a:ln>
        </p:spPr>
        <p:txBody>
          <a:bodyPr wrap="none" anchor="ctr"/>
          <a:lstStyle/>
          <a:p>
            <a:r>
              <a:rPr lang="en-US" sz="2800" u="none"/>
              <a:t>Teens: their music, </a:t>
            </a:r>
          </a:p>
          <a:p>
            <a:r>
              <a:rPr lang="en-US" sz="2800" u="none"/>
              <a:t>fashion, &amp; behavior</a:t>
            </a:r>
          </a:p>
          <a:p>
            <a:r>
              <a:rPr lang="en-US" sz="2800" u="none"/>
              <a:t>became an even </a:t>
            </a:r>
          </a:p>
          <a:p>
            <a:r>
              <a:rPr lang="en-US" sz="2800" u="none"/>
              <a:t>bigger mystery.</a:t>
            </a:r>
          </a:p>
          <a:p>
            <a:endParaRPr lang="en-US" sz="2800" u="none"/>
          </a:p>
          <a:p>
            <a:r>
              <a:rPr lang="en-US" sz="2800" u="none"/>
              <a:t>Kids born in the late </a:t>
            </a:r>
          </a:p>
          <a:p>
            <a:r>
              <a:rPr lang="en-US" sz="2800" u="none"/>
              <a:t>1980s </a:t>
            </a:r>
            <a:r>
              <a:rPr lang="en-US" sz="2800" u="none">
                <a:sym typeface="Wingdings" pitchFamily="2" charset="2"/>
              </a:rPr>
              <a:t> 1990s</a:t>
            </a:r>
          </a:p>
          <a:p>
            <a:r>
              <a:rPr lang="en-US" sz="2800" b="1">
                <a:sym typeface="Wingdings" pitchFamily="2" charset="2"/>
              </a:rPr>
              <a:t>Generation X</a:t>
            </a:r>
            <a:endParaRPr 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0" end="0"/>
                                            </p:txEl>
                                          </p:spTgt>
                                        </p:tgtEl>
                                        <p:attrNameLst>
                                          <p:attrName>style.visibility</p:attrName>
                                        </p:attrNameLst>
                                      </p:cBhvr>
                                      <p:to>
                                        <p:strVal val="visible"/>
                                      </p:to>
                                    </p:set>
                                    <p:anim calcmode="lin" valueType="num">
                                      <p:cBhvr additive="base">
                                        <p:cTn id="13"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additive="base">
                                        <p:cTn id="19"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nodeType="clickEffect">
                                  <p:stCondLst>
                                    <p:cond delay="0"/>
                                  </p:stCondLst>
                                  <p:childTnLst>
                                    <p:set>
                                      <p:cBhvr>
                                        <p:cTn id="24" dur="1" fill="hold">
                                          <p:stCondLst>
                                            <p:cond delay="0"/>
                                          </p:stCondLst>
                                        </p:cTn>
                                        <p:tgtEl>
                                          <p:spTgt spid="20484"/>
                                        </p:tgtEl>
                                        <p:attrNameLst>
                                          <p:attrName>style.visibility</p:attrName>
                                        </p:attrNameLst>
                                      </p:cBhvr>
                                      <p:to>
                                        <p:strVal val="visible"/>
                                      </p:to>
                                    </p:set>
                                    <p:animEffect transition="in" filter="wheel(4)">
                                      <p:cBhvr>
                                        <p:cTn id="25" dur="2000"/>
                                        <p:tgtEl>
                                          <p:spTgt spid="2048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0485"/>
                                        </p:tgtEl>
                                        <p:attrNameLst>
                                          <p:attrName>style.visibility</p:attrName>
                                        </p:attrNameLst>
                                      </p:cBhvr>
                                      <p:to>
                                        <p:strVal val="visible"/>
                                      </p:to>
                                    </p:set>
                                    <p:anim calcmode="lin" valueType="num">
                                      <p:cBhvr additive="base">
                                        <p:cTn id="30" dur="500" fill="hold"/>
                                        <p:tgtEl>
                                          <p:spTgt spid="20485"/>
                                        </p:tgtEl>
                                        <p:attrNameLst>
                                          <p:attrName>ppt_x</p:attrName>
                                        </p:attrNameLst>
                                      </p:cBhvr>
                                      <p:tavLst>
                                        <p:tav tm="0">
                                          <p:val>
                                            <p:strVal val="#ppt_x"/>
                                          </p:val>
                                        </p:tav>
                                        <p:tav tm="100000">
                                          <p:val>
                                            <p:strVal val="#ppt_x"/>
                                          </p:val>
                                        </p:tav>
                                      </p:tavLst>
                                    </p:anim>
                                    <p:anim calcmode="lin" valueType="num">
                                      <p:cBhvr additive="base">
                                        <p:cTn id="31"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8" presetClass="exit" presetSubtype="16" fill="hold" nodeType="clickEffect">
                                  <p:stCondLst>
                                    <p:cond delay="0"/>
                                  </p:stCondLst>
                                  <p:childTnLst>
                                    <p:animEffect transition="out" filter="diamond(in)">
                                      <p:cBhvr>
                                        <p:cTn id="35" dur="2000"/>
                                        <p:tgtEl>
                                          <p:spTgt spid="20484"/>
                                        </p:tgtEl>
                                      </p:cBhvr>
                                    </p:animEffect>
                                    <p:set>
                                      <p:cBhvr>
                                        <p:cTn id="36" dur="1" fill="hold">
                                          <p:stCondLst>
                                            <p:cond delay="1999"/>
                                          </p:stCondLst>
                                        </p:cTn>
                                        <p:tgtEl>
                                          <p:spTgt spid="20484"/>
                                        </p:tgtEl>
                                        <p:attrNameLst>
                                          <p:attrName>style.visibility</p:attrName>
                                        </p:attrNameLst>
                                      </p:cBhvr>
                                      <p:to>
                                        <p:strVal val="hidden"/>
                                      </p:to>
                                    </p:set>
                                  </p:childTnLst>
                                </p:cTn>
                              </p:par>
                              <p:par>
                                <p:cTn id="37" presetID="8" presetClass="exit" presetSubtype="16" fill="hold" nodeType="withEffect">
                                  <p:stCondLst>
                                    <p:cond delay="0"/>
                                  </p:stCondLst>
                                  <p:childTnLst>
                                    <p:animEffect transition="out" filter="diamond(in)">
                                      <p:cBhvr>
                                        <p:cTn id="38" dur="2000"/>
                                        <p:tgtEl>
                                          <p:spTgt spid="20485"/>
                                        </p:tgtEl>
                                      </p:cBhvr>
                                    </p:animEffect>
                                    <p:set>
                                      <p:cBhvr>
                                        <p:cTn id="39" dur="1" fill="hold">
                                          <p:stCondLst>
                                            <p:cond delay="1999"/>
                                          </p:stCondLst>
                                        </p:cTn>
                                        <p:tgtEl>
                                          <p:spTgt spid="2048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0483">
                                            <p:txEl>
                                              <p:pRg st="4" end="4"/>
                                            </p:txEl>
                                          </p:spTgt>
                                        </p:tgtEl>
                                        <p:attrNameLst>
                                          <p:attrName>style.visibility</p:attrName>
                                        </p:attrNameLst>
                                      </p:cBhvr>
                                      <p:to>
                                        <p:strVal val="visible"/>
                                      </p:to>
                                    </p:set>
                                    <p:anim calcmode="lin" valueType="num">
                                      <p:cBhvr additive="base">
                                        <p:cTn id="44" dur="5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048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3" presetClass="entr" presetSubtype="16" fill="hold" grpId="0" nodeType="clickEffect">
                                  <p:stCondLst>
                                    <p:cond delay="0"/>
                                  </p:stCondLst>
                                  <p:childTnLst>
                                    <p:set>
                                      <p:cBhvr>
                                        <p:cTn id="49" dur="1" fill="hold">
                                          <p:stCondLst>
                                            <p:cond delay="0"/>
                                          </p:stCondLst>
                                        </p:cTn>
                                        <p:tgtEl>
                                          <p:spTgt spid="20486"/>
                                        </p:tgtEl>
                                        <p:attrNameLst>
                                          <p:attrName>style.visibility</p:attrName>
                                        </p:attrNameLst>
                                      </p:cBhvr>
                                      <p:to>
                                        <p:strVal val="visible"/>
                                      </p:to>
                                    </p:set>
                                    <p:animEffect transition="in" filter="plus(in)">
                                      <p:cBhvr>
                                        <p:cTn id="50" dur="20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p:cNvPicPr>
            <a:picLocks noChangeAspect="1" noChangeArrowheads="1"/>
          </p:cNvPicPr>
          <p:nvPr/>
        </p:nvPicPr>
        <p:blipFill>
          <a:blip r:embed="rId2" cstate="print"/>
          <a:srcRect/>
          <a:stretch>
            <a:fillRect/>
          </a:stretch>
        </p:blipFill>
        <p:spPr bwMode="auto">
          <a:xfrm>
            <a:off x="228600" y="990600"/>
            <a:ext cx="3465513" cy="5181600"/>
          </a:xfrm>
          <a:prstGeom prst="rect">
            <a:avLst/>
          </a:prstGeom>
          <a:noFill/>
          <a:ln w="9525" algn="ctr">
            <a:noFill/>
            <a:miter lim="800000"/>
            <a:headEnd/>
            <a:tailEnd/>
          </a:ln>
        </p:spPr>
      </p:pic>
      <p:pic>
        <p:nvPicPr>
          <p:cNvPr id="22533" name="Picture 5"/>
          <p:cNvPicPr>
            <a:picLocks noChangeAspect="1" noChangeArrowheads="1"/>
          </p:cNvPicPr>
          <p:nvPr/>
        </p:nvPicPr>
        <p:blipFill>
          <a:blip r:embed="rId3" cstate="print"/>
          <a:srcRect/>
          <a:stretch>
            <a:fillRect/>
          </a:stretch>
        </p:blipFill>
        <p:spPr bwMode="auto">
          <a:xfrm>
            <a:off x="4114800" y="1295400"/>
            <a:ext cx="4648200" cy="3006725"/>
          </a:xfrm>
          <a:prstGeom prst="rect">
            <a:avLst/>
          </a:prstGeom>
          <a:noFill/>
          <a:ln w="9525" algn="ctr">
            <a:noFill/>
            <a:miter lim="800000"/>
            <a:headEnd/>
            <a:tailEnd/>
          </a:ln>
        </p:spPr>
      </p:pic>
      <p:sp>
        <p:nvSpPr>
          <p:cNvPr id="14340" name="Rectangle 6"/>
          <p:cNvSpPr>
            <a:spLocks noChangeArrowheads="1"/>
          </p:cNvSpPr>
          <p:nvPr/>
        </p:nvSpPr>
        <p:spPr bwMode="auto">
          <a:xfrm>
            <a:off x="0" y="2141538"/>
            <a:ext cx="9144000" cy="0"/>
          </a:xfrm>
          <a:prstGeom prst="rect">
            <a:avLst/>
          </a:prstGeom>
          <a:noFill/>
          <a:ln w="9525" algn="ctr">
            <a:noFill/>
            <a:miter lim="800000"/>
            <a:headEnd/>
            <a:tailEnd/>
          </a:ln>
        </p:spPr>
        <p:txBody>
          <a:bodyPr wrap="none" anchor="ctr">
            <a:spAutoFit/>
          </a:bodyPr>
          <a:lstStyle/>
          <a:p>
            <a:endParaRPr lang="en-US"/>
          </a:p>
        </p:txBody>
      </p:sp>
      <p:pic>
        <p:nvPicPr>
          <p:cNvPr id="22818" name="Picture 290"/>
          <p:cNvPicPr>
            <a:picLocks noChangeAspect="1" noChangeArrowheads="1"/>
          </p:cNvPicPr>
          <p:nvPr/>
        </p:nvPicPr>
        <p:blipFill>
          <a:blip r:embed="rId4" cstate="print"/>
          <a:srcRect l="27344" t="41667" r="29688" b="9375"/>
          <a:stretch>
            <a:fillRect/>
          </a:stretch>
        </p:blipFill>
        <p:spPr bwMode="auto">
          <a:xfrm>
            <a:off x="914400" y="228600"/>
            <a:ext cx="7467600" cy="6381750"/>
          </a:xfrm>
          <a:prstGeom prst="rect">
            <a:avLst/>
          </a:prstGeom>
          <a:noFill/>
          <a:ln w="9525" algn="ctr">
            <a:noFill/>
            <a:miter lim="800000"/>
            <a:headEnd/>
            <a:tailEnd/>
          </a:ln>
        </p:spPr>
      </p:pic>
      <p:sp>
        <p:nvSpPr>
          <p:cNvPr id="22819" name="Rectangle 291"/>
          <p:cNvSpPr>
            <a:spLocks noChangeArrowheads="1"/>
          </p:cNvSpPr>
          <p:nvPr/>
        </p:nvSpPr>
        <p:spPr bwMode="auto">
          <a:xfrm>
            <a:off x="914400" y="609600"/>
            <a:ext cx="7391400" cy="2819400"/>
          </a:xfrm>
          <a:prstGeom prst="rect">
            <a:avLst/>
          </a:prstGeom>
          <a:solidFill>
            <a:schemeClr val="accent1">
              <a:alpha val="0"/>
            </a:schemeClr>
          </a:solidFill>
          <a:ln w="76200" algn="ctr">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3"/>
                                        </p:tgtEl>
                                        <p:attrNameLst>
                                          <p:attrName>style.visibility</p:attrName>
                                        </p:attrNameLst>
                                      </p:cBhvr>
                                      <p:to>
                                        <p:strVal val="visible"/>
                                      </p:to>
                                    </p:set>
                                    <p:anim calcmode="lin" valueType="num">
                                      <p:cBhvr additive="base">
                                        <p:cTn id="11" dur="500" fill="hold"/>
                                        <p:tgtEl>
                                          <p:spTgt spid="22533"/>
                                        </p:tgtEl>
                                        <p:attrNameLst>
                                          <p:attrName>ppt_x</p:attrName>
                                        </p:attrNameLst>
                                      </p:cBhvr>
                                      <p:tavLst>
                                        <p:tav tm="0">
                                          <p:val>
                                            <p:strVal val="#ppt_x"/>
                                          </p:val>
                                        </p:tav>
                                        <p:tav tm="100000">
                                          <p:val>
                                            <p:strVal val="#ppt_x"/>
                                          </p:val>
                                        </p:tav>
                                      </p:tavLst>
                                    </p:anim>
                                    <p:anim calcmode="lin" valueType="num">
                                      <p:cBhvr additive="base">
                                        <p:cTn id="12"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2818"/>
                                        </p:tgtEl>
                                        <p:attrNameLst>
                                          <p:attrName>style.visibility</p:attrName>
                                        </p:attrNameLst>
                                      </p:cBhvr>
                                      <p:to>
                                        <p:strVal val="visible"/>
                                      </p:to>
                                    </p:set>
                                    <p:anim calcmode="lin" valueType="num">
                                      <p:cBhvr additive="base">
                                        <p:cTn id="17" dur="500" fill="hold"/>
                                        <p:tgtEl>
                                          <p:spTgt spid="22818"/>
                                        </p:tgtEl>
                                        <p:attrNameLst>
                                          <p:attrName>ppt_x</p:attrName>
                                        </p:attrNameLst>
                                      </p:cBhvr>
                                      <p:tavLst>
                                        <p:tav tm="0">
                                          <p:val>
                                            <p:strVal val="#ppt_x"/>
                                          </p:val>
                                        </p:tav>
                                        <p:tav tm="100000">
                                          <p:val>
                                            <p:strVal val="#ppt_x"/>
                                          </p:val>
                                        </p:tav>
                                      </p:tavLst>
                                    </p:anim>
                                    <p:anim calcmode="lin" valueType="num">
                                      <p:cBhvr additive="base">
                                        <p:cTn id="18" dur="500" fill="hold"/>
                                        <p:tgtEl>
                                          <p:spTgt spid="228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2819"/>
                                        </p:tgtEl>
                                        <p:attrNameLst>
                                          <p:attrName>style.visibility</p:attrName>
                                        </p:attrNameLst>
                                      </p:cBhvr>
                                      <p:to>
                                        <p:strVal val="visible"/>
                                      </p:to>
                                    </p:set>
                                    <p:anim calcmode="lin" valueType="num">
                                      <p:cBhvr additive="base">
                                        <p:cTn id="23" dur="500" fill="hold"/>
                                        <p:tgtEl>
                                          <p:spTgt spid="22819"/>
                                        </p:tgtEl>
                                        <p:attrNameLst>
                                          <p:attrName>ppt_x</p:attrName>
                                        </p:attrNameLst>
                                      </p:cBhvr>
                                      <p:tavLst>
                                        <p:tav tm="0">
                                          <p:val>
                                            <p:strVal val="#ppt_x"/>
                                          </p:val>
                                        </p:tav>
                                        <p:tav tm="100000">
                                          <p:val>
                                            <p:strVal val="#ppt_x"/>
                                          </p:val>
                                        </p:tav>
                                      </p:tavLst>
                                    </p:anim>
                                    <p:anim calcmode="lin" valueType="num">
                                      <p:cBhvr additive="base">
                                        <p:cTn id="24" dur="500" fill="hold"/>
                                        <p:tgtEl>
                                          <p:spTgt spid="228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Fruit Stripe Gum"/>
          <p:cNvPicPr>
            <a:picLocks noChangeAspect="1" noChangeArrowheads="1"/>
          </p:cNvPicPr>
          <p:nvPr/>
        </p:nvPicPr>
        <p:blipFill>
          <a:blip r:embed="rId2" cstate="print"/>
          <a:srcRect/>
          <a:stretch>
            <a:fillRect/>
          </a:stretch>
        </p:blipFill>
        <p:spPr bwMode="auto">
          <a:xfrm>
            <a:off x="304800" y="533400"/>
            <a:ext cx="4413738" cy="2057400"/>
          </a:xfrm>
          <a:prstGeom prst="rect">
            <a:avLst/>
          </a:prstGeom>
          <a:noFill/>
        </p:spPr>
      </p:pic>
      <p:pic>
        <p:nvPicPr>
          <p:cNvPr id="1028" name="Picture 4" descr="Memorex Cassette Tapes (photo credit: bettybl)"/>
          <p:cNvPicPr>
            <a:picLocks noChangeAspect="1" noChangeArrowheads="1"/>
          </p:cNvPicPr>
          <p:nvPr/>
        </p:nvPicPr>
        <p:blipFill>
          <a:blip r:embed="rId3" cstate="print"/>
          <a:srcRect/>
          <a:stretch>
            <a:fillRect/>
          </a:stretch>
        </p:blipFill>
        <p:spPr bwMode="auto">
          <a:xfrm>
            <a:off x="3733800" y="3124200"/>
            <a:ext cx="4762500" cy="3181350"/>
          </a:xfrm>
          <a:prstGeom prst="rect">
            <a:avLst/>
          </a:prstGeom>
          <a:noFill/>
        </p:spPr>
      </p:pic>
      <p:pic>
        <p:nvPicPr>
          <p:cNvPr id="1030" name="Picture 6" descr="80s rubix cube"/>
          <p:cNvPicPr>
            <a:picLocks noChangeAspect="1" noChangeArrowheads="1"/>
          </p:cNvPicPr>
          <p:nvPr/>
        </p:nvPicPr>
        <p:blipFill>
          <a:blip r:embed="rId4" cstate="print"/>
          <a:srcRect/>
          <a:stretch>
            <a:fillRect/>
          </a:stretch>
        </p:blipFill>
        <p:spPr bwMode="auto">
          <a:xfrm>
            <a:off x="533400" y="3048000"/>
            <a:ext cx="2704042" cy="2781300"/>
          </a:xfrm>
          <a:prstGeom prst="rect">
            <a:avLst/>
          </a:prstGeom>
          <a:noFill/>
        </p:spPr>
      </p:pic>
      <p:pic>
        <p:nvPicPr>
          <p:cNvPr id="1032" name="Picture 8" descr="MTV Logo 2010.svg"/>
          <p:cNvPicPr>
            <a:picLocks noChangeAspect="1" noChangeArrowheads="1"/>
          </p:cNvPicPr>
          <p:nvPr/>
        </p:nvPicPr>
        <p:blipFill>
          <a:blip r:embed="rId5" cstate="print"/>
          <a:srcRect/>
          <a:stretch>
            <a:fillRect/>
          </a:stretch>
        </p:blipFill>
        <p:spPr bwMode="auto">
          <a:xfrm>
            <a:off x="5181600" y="381000"/>
            <a:ext cx="3653852" cy="2228850"/>
          </a:xfrm>
          <a:prstGeom prst="rect">
            <a:avLst/>
          </a:prstGeom>
          <a:noFill/>
        </p:spPr>
      </p:pic>
      <p:sp>
        <p:nvSpPr>
          <p:cNvPr id="1034" name="AutoShape 10" descr="data:image/jpeg;base64,/9j/4AAQSkZJRgABAQAAAQABAAD/2wCEAAkGBhQSERUUEhQVFRQWGBgZFRUYGBYYHhUVGBcYGhcYFxcXHCcfHBkjGRYXHy8gJCcpLiwsFR8xNTAqNSYrLCkBCQoKDgwOGg8PGiwkHCQsLCwpLCwsKSwsLCwsLCksKSwsLCwtKSwsLCwsLCwsLCwsLCwsLCwsLCwsKSwsLCwsLP/AABEIALcBFAMBIgACEQEDEQH/xAAcAAABBQEBAQAAAAAAAAAAAAAAAwQFBgcBAgj/xABUEAABAgMFAgcJCwcLBQEBAAABAhEAAyEEBRIxQVFhBhMicYGR8BQjMlKhscHR0gczQkNTVGJykpPhFRYkc6KjsgglNER0goOz0+LxNWNklMJVF//EABgBAQEBAQEAAAAAAAAAAAAAAAABAgME/8QAJhEBAAIBAwQCAwEBAQAAAAAAAAEREgJR8CExQZEiYRMjgTJSA//aAAwDAQACEQMRAD8A3GCCCAIIIIAgghtbZ0xOEy0BYxcsYsJCGPKQCGUQcNCRR6uACDmCPEqcFBwfwOwg5GPcAQQQQBBBBAEEEEAQQQQBBBBAEEEEAQQQQBBBBAEEEEAQnPnpQkqUQlIqSSwAjzarWmWkqWQANsMLJKXOVxk1OFA96lHMNlMmDRWxPwczWiQcXbbFzAVKlKlpfkBRGJQc8opHgghiAeVWoSaQ9jgEdgCCCCAIIIIAggggCCCCAIIIIAggggGdtsJVypajLmDJTODuWhxiT1EaEQhZ74ZYlT08VMJZFXRNo/e16ln5JZVDQipk4RtVkRMSUTEhSTmkhwdkQLQRC4ZtlFMc+QNKrnSxuJrOSBt5dPhkxJ2O2omoC5agpJeoOooQdhBoRo0LC8EEEUEEVK38KVItMyWpcuWlCkgYmGJJSkuHUKuSOgRX5fujz2qZX2T7UZyhrGWmwRm6fdDneNJ+yfaj2PdBnbZX2Ve1DKDGWiwRnn5/Ttsr7Cvajo4eTtsv7B9qGUGMtCgjPfz7neNL+wfXHk8Op3jI+wfXEzgxlokEZurhxO8cfZMPLk4Sz5y1jG7IxAAM5ChRzQEuc4ZGMr5BEbclsVMSvHhdK8NCTQpSoOSkV5WzpMSUbZENrfeCZScSyw0GZJNAABUkkgMMyQBUiPF43kmSlzUmiUipUo5ADWG9iu1SlidPYzB4CMxKcNTatiQVaAkDNRVByyWJUxQmzwx+BK8TYVaFfkGjmplAI7BFBBBBAEEEEAQQQQBBBBAEEV3hteEyVJQZSyhRmAEhqjCotUbQIpNs4Y2iUAVTphBOGgRsJq4yp5RHOddTTcaJlrEEZJL4dzT8evp4qFBw8mfOF/u/TDP6XCWrwRk//wDQF/LzOqXCkvh6s/HzOqVD8n0YS1SCMtHDtfy8zqlR6Tw6V8tM/dQz+kwlp8RtruflmbIVxU0+EWdM2jNNR8LTlBlBhVqGgWbh6pYJEycACU14kOxZxXKF1cMF/LL65UMvowlebFfDq4qcnipzeCS6VjUyl5LG6ig4cBxElGXWnhRjS0yaVBwWUZZYjIjYYUTwuPy8xvrphGowWm77KhdstWJ3CklwtSfgIDEJIfLXaYeDglZfkh9pftRSkcIwCpYmspTYiFoBU1ASRnQNCqeFROU9R/xPwhE/S4yuY4L2b5IfaX647+bNm+SHWr1xUZfCJailImrJUoJDTNVFnPJyh3NvRSFYZlqlIUwOFc/CcJdixS7UNd0Mo2TGVk/Nuz/JJ61euD827P8AJJ8vrivy72Jytkg808nzIjv5Y/8ALkP+vPsQyjYqVg/NuzfJJ8vrjn5t2b5FHVECq92obVJHPOV7EcF9j53I++V/pwyjZKlP/mzZvkUdUCODNmDtJQHzp6Ygvy4PnUj75X+nAL72WmT98r/Ti5QVKX4MKBlqYMAoBhoyUhodXpewlAAArmKoiWmpUfVvLChJIAJFaReaUjkz5CQTVpqgCeiVnHn8rIxYuPs+Jmxcap2pTFxTtQdQiZLSx3bdigrjZxCpxGlUywfgS38qmBO4MBJxSTfo+dyfv1/6ccF8vQWuUTumrPmlxcjGV3giirvca2yWP8WZ/px4VeqfnqPvZvsQzTFfYIz5V6o1tyPvJvswmb0R8/R97N9mJmuLRYIzg3oj59L++m+zHhV6S/nss/4832YfkMGlQRmtmt3G4xKtSZhQBiCJ0xRS74XpR2PVBOtEzCe+Ly8dXrifl+lwaVBHlGQgjq5qr7oiu8yh/wBz/wCFRmt9qogbV/8AyqNG90Y97k/XP8J9cZtfZrL+sf4T648+r/bvo7GEmyYq0FYpdotc3jVJExQALZxfLOtk9JimJsilzFFIcVc9MIluXAuaWaaodVYWQua/viuuFEWKbxg8Hi9Qw2cz57/VEtLkI8Qu2e/rilGNglTFTEJVMUXO2LQbOxyGT+UeuK7d5Wm1JC8OAnkBgGIFats2kvFjkS1AMXJAVUD6SWyHRANrpR3rL4a/4zCXCNJly0qSop5TU1oYWub3obMav4zCHCVLSxiL98caMGoOjbCZEBNtEwii1dZhSaubhT3xVM6mHFouecZZMtgaFzsI3g9hEnIux01Q51Z2jVpSvomTH8NTc8T3ByZyVlZKjiYVyYPqN/khrbrtPweSHqN1HHn6493D72r6x8wixKT0W27p3fZBYeG4HM5HWUiH19TVqmoV3PxhMpDnlJblLoxcilWPjRF3Srvll+sPMoxbsKOUqYpKQkVUpTAJSHJOwCueyM6k8oKyzJgZQsrEaE+luzQsJs137lA6SfNExKTLWxlTJK0heFZ4zwQBUApPhuRQtQw4ElAZ1yRXlcpZ5OmE4hWhgWhTNmH4kYt79GtY6kzX/oyTvy8kTIQkEAzZOuLw8/gs8zmd+iPUsJ+UkFkkFuMLTMTD4zwaM2bg10EotEzFTW/oye2kFnmTcI/RkDtzxOomS81TJRSwFOMTy6Yq4zTNgz74W7zhfEMOhxLY7KxaTJW5sya39HSK5v8AjHibxrf0dH2vxixGXKUCxBG4rNYJlnkDNTDV8Y88KLVhaZtWs8v7X4wmmXNc/o6OvLyxZVS7PTviKVDqPXXmzjokyHfGgZfDYl8mrWItq3xc0H3lHX+MeF8c/vCD0/7osvc8kvhKSNWJNd++G82QAQXRg2HE76VdhppEW1anonMRxMs9vrQjhn17zLbt9KLJNs3Jzl18AkKYA5UxVPMRHqVIQdUk5Eg6tzxFtUzLtHyMvrHtQjME8N3lHb+9F5k3dLJIJZtE59eQ/A7I5NuyU1MT7y/oEKTKFU4KBfdFqxpCXRKoNuJb67x1xKzzyTzR6s9h4uetY8FUsJO5SVb9x8kJTjyeiMSrTZJ5I5h5oI8WMvLR9VPmEEex5lT90c8mR9ZfmEVO7bImbNIUHCEOOclPo88Wb3TFsJHOryqlp/8AqKJOtVoQoizLRLXkoqTjBSySwoKuR5Y82v8A076eyyr4M2dRdUpKjtIB84jqeC1kDniJY2nCkddIrKb1vN27osxP6k+uBN/3jjwcdZ8X9nmtk/hPh8u7OJ03a6rFMuezJJw2aUoUYumr5/BoBzvQ02urLcdmUkYrPKSqroGBTMSAXwihDHIeFFdF9XmPjrN9yuu4Vzj0m/LzPxtlBc0MlZNH+lueHROqyngvZDnZ5X2EeqHVk4O2dJ5EpKXocIAcbCwiqpvi8zQT7IP8BfpXvhaXeN6PS02Rx/459uLE6U6rDdtxSeJAwBlKmumjVmr05mhX81bIc7PKPOhB86YrMm33mhISm0WQpS4cyFVJJJymbSY6eEF4JISbVYMRbCkyiCXoGHGuXNBGr0p8lpVwesgFZMvIkJIljEQMg47PEcizSuQO4pTKKMbKQAgKUErIxSw+AEqOTgUc0iPF9XnpOsjjNpEw9HvmcKo4Q3iUvxtmBqD3ldGLaLptz1hekrUsqOCNiXUSZSt4RLI31ww4kcD7InwZKE8yJY8yYp54RXlXv9k/9eaaAOfjK0j0nhBeefdNj/8AXX/rRYnSk5LRflzS5UpKkiomIwu3JrXDSlHHSYiDVSQ+YU/QUDzE9cR023XhMYTrVJMtwSJUjCpx4LKmKUBVncGjwlOUugVOWrViiTQZOGkGu6JMx4WInykrJNdMty+LPKvIUchvAyhO0zjxslKZuCqiU4Eq4wBcpOA1dPvmdNmZEM0GaFe+KSaAlKJRd9H7nA6Xj0qZNJHfJpY0JRKOE0DumSoJzZy0S1pJzLT35Ep6rSpSWDYykh09ALtrzAx6TayETCa4MYCqVwpc87KxJy+BEHb3XhC5qpjnkJwSVEnKgTKzh5Z5qxLGCcoJAYDBJADZhjKp1Qso4tNq4uygzLUpAx4TaiJKFAGY1cSTLGiXbywvabUeOs6cRS8tcymFlKSuzoCVOknlCcoUZn3Q0lLmEYeNUAGZOCSKF2OEyRQs4OsdM2a4JmqZ2CsMrNsgeJZ2Bo+nUtKKpvAG0zJRW00ISoSwUqAlYUMqqQffFKq7cohsoVva0GVInLDgplzFAukMQgkEFYKRlmaDWkNps6aK8bMyL8iUWSMycMksBtNIFzJje/zG05MmvM0qsMlp6ttuQJEprSSla8PdIVKqnDNOJSinARyBUAYmozwta70Si1SpKl4TNlrKEOeUtJVi+C1EOS5HgjfDaUuYfjluKEYZQY5sQZbjOPMq1TFFuOW9WYSw7Nk8tiOUMto2wySkrLJNSfNEbfVoXKwGWnFiKiouoE4cLIBFRQqVTxDmHB6035aYOfigOnkNkCeiOT7LNAZc5SgdnFEdIwQsotY7ZLMvjTiKCWS1CchhUdWU4xeU5lda00KMiHGvlaIlONToM2YyWGHAEhnIGHFLAKeSoOlxSBc8gHv03ku7YS2EKJolD5JVTdEtaKXFeWKZMQqijk+pSVEjpCsXQdkSijFSt93TCoFMyaC5DgIzSpKTXDmFKSOeoyLPLIicpIK585XOpOoBGQrRQL74WUmWcvtiMnZRH2a1TlTSDOm8W6wnvc9AdC8JAnKSEKIYggGrOKCCZepfDhB5aJb4jUrShRLYdAvJ9IzKtZu495l/UT/CII8XQe8Sv1aP4RBHqjs86le6rOCe5yogB1VJABIXKVhdVMWFKiA+h2RTkXjKfFjRUCmJDijHIt8HyiKt7od8W6ReU+VPnTuLM1cyzoUTh4pS1hGAaBgU0aghBPCi1HCeNI8Zgkacx10pHHVpubddOqoWWbwnmE4RZbLgB8LumYhS0h2qC6SaEtzR7RwnmaWKz/8AvT/aisTb2tCQ/HKL7kBvJ6PwbK4VzQ7rmPl8XTTVG6GMytrnJ4VTQA9jspI1Ntm5nppHpPCWbT9EsziqibfO5VDTOlWPQ0UocN52pV1o3aGX6/V7Rw3neOv93tH/AG4YSZQuqeEMxXJMizoxE99Fvm8gEmoQSxwjQ5tD4X6pS5wazS0JROEo91KecskcWVJfvdAapIKcVIoCeHU/SbNB2969Mv1QtL4Z2slhPWMX6qg+78/W0MZLhc5d/r4gzCmy8dxgaR3Wsp4vAQTxmLEC5fC7UePNuvxacHFy7LMJQlSybZMRgWFlRljCrlBmAUa13RWJ3Ce2BKj3SugJZpYy2cj1xGjh7a1EPNVs+LOdNJe/fCNMyTMQuK+FFoVlIsiWIP8A1CfVtCcesc/Ou06SLFnrbp5B0Ljja080U/8APq11PGq/Y1b6EOLv4V2qbi7+oM2ksvi0JwDZzxqphLiVoPCe0HOVYw5SaW+cGCSCUjlUxAN/ehdHC+cC/c1jyZjb5x6WJMVhV/2oMO6FdSNXpkKc7R4Twjtfy6q1yQNCdlOkCHU6L7YuEMoywZq5SJhKipKZwmBLqJCQtRcsltKZaR5vC8LLORhVOAFapmISahqF3HRFQk8KrUaG0zAdnJyrXL8KZwwne6DaQtu6JmEZl06ZsMPpjONrdL7YbzkBlKtCJikjCCTITyWAA5DPlnmY5a72RjQZc+WkZTBiTy0EoJFFV8DXbGf3nw1t6SlUu0zGYu/FEc7KBD5+SGNo4W20lOGbVSEKVyZRJURVXKSSxplTOkMPsyaTbr1kEpUibKLMlSTMlpdIVid0ksXJ06K0doviRhX3+TiUoqfGiiuS1Hc5V52fWKJevDi1y2BnzCqhHKajZuP+M6w5unhlapqX7pmAg8oFRLFg+Z355ZZRMJ3XKNl0uy9JCRiXNlhRDYeMQWbPY7nqhKVeiHIVNlAOhT8YKkKKsNdAphizIGQNRUk8MLWzC0rOVAp9HzyHWwpUCCXwotgAa0TNlFvs8VVc/JDGdy/pcrXfKBOTMk2iWCkBLFaGYEl6K+kaasKirqWi95AQAidKJQ2EFaGLBmLGjgtTKmxoqKuEFrUArumbtHLO8aGvRlrECn3R7aphx037xQhGmZ7STMR4aZZb2kBKnmy3UA44xNGSAwIPPVtYaXbbJKHKp0twp08tIxchMtyAaFgqlRyt0Z+n3SbdhPf5ufjnVzs3fhCt1cPbbMXg7pmgMVUWdo271eiGGrdMoXThRwgQEI4mYhSkqBKQtPK+jn2aJCVwokTQCFYHqoLKQU6seUxrsPTFDvS+LSsAzLRPWHCSkzFAVIzA66jQ5B4j0cKZ1mJSibaQKO1oXQM7AF20iRE9ra8W0O6bwRKC0rnIUkzZsxBxBxxsxSyC6mGYoNXOsebbapKw3GITynJSUVooav43SzFwSDni+H1oBcTrQNPf1ZfZz9MeLRw6tCqifaNQCbQvL7PZo1hO7OcL6oSGbjTkEvxlWGJqparqd9qUtqC9l3rKTQKQBkAKUajRlh4Y2r5xadf6xM16I5L4S2o0Fptg3C0zfQQ8TCfMrls0m7bwTJ41KZ6uKmzFTTLOEgKUrErCcw5rm0NZ89GJ+MltxktZJxPhQmWG8DagkV1EUKZfNqQnk2q1ijgd0TWppQ1/CI2/L2tKgMc+csCoK5kxeEnPCVEkbKGsI0X5TL6fWl0giRKBBBEtDghmOEZiORjfuW3JbbRYeOWucoLmL4tRnqqhLJNMbjlpWK7II7w5I33ebP8AztIUcjZkgc6Zk1/4h+EVIUyr0t6O22L37vMr+cLIdslXkmfjFKTIJLJBdn6Bn2qNrRjU1p7Om0PmgZUZZGz6HrhpOssvNQWDsC0gdHIfzw5mpThCseGWR4RBxFiaBDZszs+cN/y2lHvMhL6LmstVRXk85pytBtpIiWpmjfuaVl3zcMQf/L9Xohyi6klL4JrA54mAPOZW7VoUVwttDfF/Zz2vXIwtYuGc1PhoBcglUvkFg7Bnqx1fI5GL1ZuDdF1y28FYP6xJ0z973fjCqLAMQIOWQbp09DxJ3Velmn4kzu8KFRMoQoMcw4rQbzipHbPIC0qMtWLDm7AtUA4SX2eEEnOlHjM21FGdpbCcTsQRQeb8H5oiUS5L0MzqT5iX80TNslkoPX2/FohLLKeYOc9u3khp7ElhZZTn33TRG38N0L2RaJT4RMLtonTp7bYcTJQlgqWaabzUsO3O0Rk68iXCE4RoSQTmW3CjbdaxqLlJqEgu8k05E0ZfBTp/ePpjz3bQcmZ1J1fR/XEUq0rOaj1j0fhHpNuWNX529EXFLS6bYNi+Zh6+2yI+0S5WLEoLrmMI9rLbk+6HFityV8k8lWlQQTuO3c3SY5e1mKUI2v6D29JidpXvBWdhXJUoOzHPPyf87BHiySRjlU/q0k65svtt3ZstYw1nJz8KlKjt/wAjOF7JZwVSq5WaSG1AAXU6N2cUfLRjec6WtWFeIFJoQlObNmT4OTvsFKVeWEpljCArMFyBUnbX1c0R1vl9/I+kPRuiZVJEt1LUAgAf8Da/Tz7LPZI7k12oZhK/g6ekq8ue6PK7x2omdQNXFaq3eWI20X4SWlpYDUs53tknmrzwzXbZhzWum8DzQxMlk/KtKom7yQnaWflefyxHosEgVCZoI5qBzl0dERibwmBuUogaFj5+1IkrFfKVMmaMB8YM2euznrlDGY7ETuTnWaQlJJTNbnG1geo+XOOXdNkpWCgTHPJqxoSnYXfm3jnfXrY8MlRJeoZvrensM4hbGBiHOHdtozenXCOsE9FmtMkqDUzcdBTl5Mt26G0ywpX4aMWwiYU0FGoPNVzEgdX6aP5MyeeuyEu6ZaEqWpYWAopwp8JRYFgSRk4JNQIxDcyYIuKWo0kqOeUwmjt4vRtjk64WJHErFdVHfTKE5/C5dQgJArQYgnpD8oUyUWzhmvhFPJBCkpwqKkhKEDCS7kOCauX2uY6VLncHC7oSHJlEAalSgOsx0WMJyQOlSj26YSPCWefCWhQ8VSENm9MIBD7jXWPSLyQrNpStSnwCauSg5DLLUmsSYlYmHu1yMQbCEsCCxJfecRMM72k97I5u3boiWE1JCQC8wllJywl2p07KtV6xH3wO9HLt+HZniR3G8+4tLw3JZBumnrnzD6YIc+5LLa57H+rJ11Wo688djs5M/wDd8H6ZY/1Uz/MRFCnqCQ5yGj57o0H3fEfpVh3onDqVK9e6M1vMGiaMz0bMsz9D9ee3E9247GdotBWSSQTRg5YABg3VCQDbO3bfChlHt23x0yT26YqEiQ2nZo4G3QsZCmy8nb0Rzizr5oBIDm6+eLHwYtiFq4qYW1lkE0UBkc3DOwyqouIr53+bmjstTEFxRtN9O2+E9SJparVKKQQaUIzfQgtXLmcb2iAspAmpJYAEudlDv7bDEz3fxqCpTYuSVbzQOQPhOCas+YBiFtaKnn9Ec4jw3O5K2W3jVlRoK4Q+SfW2e+EiBo3Yx7HT1Q5sElKpjzHMtCVzJgyKkIDlA+sWTuBJo1OjDzZronTU45csqQclnChJqRyVTCEqYggsS2rQna7CuUWmoUgkOAoEONoORHMTF5sV9JQFTZpTjURhBGeEOAlshU8z5R7v6+JVqs7EZGgAqg+Mk6BqHJ8RoQYxm3iz2m7y74dz7fxktKVEFSVZ7Usa87wgoEEitCRroYJfTG2E5Ykfoij9br7f8HKFLJSbKG2ySet17uf1HMdsSP0RR+vz9uziFJCBx0hmbuOTzNiUzV5/WMlcpdIRN5gCe+mIE+Tt6obXpb+OXnyR4Ir185h5eie+Lbb6BEYkHYY6QxJNgNQ3NpEpI4I2tacSbOsg+MUSz9mYpKq6UD6PC/B+SOMC1DwVywl2orE5URmcIAIoanme5y+FUpKiltjKY5uMWQOmx38sSdVStM1tNkVLVgmIMtYrhWlSSxyIBAcHaKHfCJSPo9ni4cJbQmaChvBStUtTMyk1WNgCkpIrR0pyo9UY7+rfFibSYOJd4PIVKUQRQor9MEp5te1eXejlo+sMn8YZNXqhsE1Hq3w+u9IK0uzOHdvGGb062hKwsdumoRLUqY5YclGeNT0A3OA7eMHaKfabQqYvEqpoM9BoNmp5yTmTD6+bTjXmKbQcnpmHZjuz3xG4RtETTFQTNuAdu3bdHpIrR4OJ3DqPq7bYOJ3DqMaR1Seft/xHlaeePfFHZ548Kk7Wgj1LnlJ6xuI2HaDEleM4LkYhr+FOZ+jpaIaYBtHWIdhP6OdhL+gl9unRzxJWH0r7l6WuixfqU+VzBHv3NA102L9QjzQRthn/APKCUROsBA0nj9qRGVWm0TFLJSDVqDcGjVv5RCK2FWxU4aZHivVtjJbwlMoHaPKDXzjrjM92o7OATdQrq9QMdxEa/wAXsQzKuzxwHtSJSpFM08quY3+MPo+iOIXv/i3/AEPXDMKIoDQ5wDtlChKplqV4DvmRhfa2aRsMJTkTACSFNV+Snnzb1QzlLrr0Q7sa1TJqJYBJUoDMimauoAl65awoTguoysQJdtWahCVDm6W3UrETaxXXLSLXec4fBG92z5ISGIzojMeUM1cnDEQPpM/Oe2sZvq14R4Tz/hHuUpjUFqgtmxDU8+kLlOFWEpDih8scIGwRplZLptaZRKZ6kox1Q9AtJT4SFnkrQaGjZ1yiWvu+ZHEKMtWIPhCgBhL4jhSrJSjg8FLtQkhoptmvSZKBTLmKSCXKQSA9as7PU1rnCNsvJUwvMUVHaok+fLXryjNNWarBJJbMkmupLnzx1KK5eWPEy1jYIEzVYcTBgQl21IJbPceqNMrPd6f0RX970dtu4x6s9bRJzrY5O3xpm78d2ZSXWr9EWfr9TDyeTfHuxNx8l/mUjJvHmb/Q2Vcgrm6Ii9qTJnbSI5KX0iQvdZ49SRmVACgzLRHG04SUqAcFjTWNwxKSuO0hC8JIZRQz5YgaCpYUJrQZReJV+WeXSYvi1lgULZCiQfFXhJ6QNzxnInjYOoQ/st/z0AIlzloS+WIsl9nijmiTCnd/23EpSi7qBTLSRhVhLkrUCxAwEAOxOJ2LFoDDz9cLrnOXIBOpOsCVjYmEEm7c8PbAOUGd3G3bu/GPIljCVMGHnJ0h5dmEqRQNiS/Xq9PNCZIh212EplS5krHjWpYU1aJbDyTkwJyB8KvwHZiVP2TPs/hn2aJm95Q7lI+RmuzlsKxhcaeEohvarWFzBs8sVDyXKSE1J027t0e5ZSDQ+U/h6Ii1TyMn64T7oUCCCQ2THKFFpBK0sNrDb0x5mJUUuhyaMwOb/jEYpZ2nrjqljAxcl/I0WgutFo0EzdydOqFJaFdxzlbFitdVIBdqajfluMRJQNkTNuk8XYJYIDrOPaQC5SxOQIILBvO9ZfTHucBrqsX9nlbPFGyCFPc+H81WH+zSf8tMcjTKgfyikd6sR/7kwa+IPVGZT7OJiMJzphOxTMH3F22VjUf5RCe8WP8AWr/y/wAIy+TywAQ+6Mam9KCtEgpUUqDEZjy+YjoMeRFkn2LjQeMDHJKgXIDBgrxgKmtd8MJ/B6YKgBQ8YbNHGYLMWqz5xIlaRZjgEPV3YoZiPUi6VqdkEnTMNnnpFTqaCJ3g/ZOJl90roVumSPGqAVB+ltjA0pD+4uBqARMta0pQ9E5uzFmZ1n6IDfSOUXK6rms9plhXFYlpXNlBUxy4lyRMloRLcoSpQIfOksh6ACTqpYhRp17BZUKYtgZkgBgANAAwr54ZYS7tqDqIuhkJmLEidIazyZPep0iWpJnWhBloXMVKkJfCoqXgBAcDknlU5+b9kZR76sJI8GTa/BDOSGPjILjFRQOSniUtqvNsomCrBYfCo5Fq4T0tWrYojp8tUpWGYkJI2jNjociKZxZrbcwK1GSFYQopcy1pKiMzhWcQc6Gsc7gmpBTVSRXCpGIbfBU4GfliXS1aqKnCmXk7eaEVThu6os8y4a+8DoEweQK80IS7nmAjDZyHyLO/XFySkPYrtVNL5JzKiNIlr1kpRJQlGQV1uMzt08m6HfcFob3tTZZboaWu6bQQ3FLYFzQ5tmXiXa1SRuYfoq+deW1hsq/l2Q4syGnSRX+hSNufGTta1Z9+e8hhdtpCLMoK1K89jDtshWXbUpnSXb+iSkjKjTZ1MsqDdQboio69A1pr46fRD+9roTOLoIEzVz4XOdteetRDW2WZUy0rwJUWUkkgE4QwqWDxJJsa8WSgaVwTPZhYqk5CpZwrSUnYQ3VHRPHYD1xazZVEAKDggUKFEZfV80JG7JdHkh9wmDTYKdUXJKVgzh2aH1ju9S6sydrCvNt8sTUqyJFUISmreASetWUFolqahJrsOzMufPEnURp3RltkgS6M1O2/ywld8wCZL+sPPuMXjgbwakWmWrjZQxptEqWpSlEp4pSQokSwwKyQZYd2KwrIER4m3clS5Vlm2ZIkJEwzbTJliWTPSFqEsFDuiWnvZLMpSTUENFglCWi1oSshVZU4cXNAO0MksOdnzFTvFTvS71SJikLGROEkNiSDQ8+0aExosngbZFvWZQBhgtIUSQ5BBypiGpdKgwKFJDa8risypYlVCUIHFqwTEtjSF5rBU9UucNWYikWOid2blQjjxMWngvMqqURNQ55SCFZaMCXNRQP0aRk271JPKodQQQ3O8VDckQkow7/J6zkCeYGH1m4MKznHAkZpSxVrrVKXAzrFDa4LqE6Y6weKRylkA1bJHOdmyH3C20mYgqOpy2BqCH0ySwwAYZSQrCgE6kcpT1Joak66xC3/AGoKQ2oMS7kro+oOAI/muw/2WR/lJgj1wE/6ZYnd+5pGefvSc4I6ObM/d2RbFWiTxUlU2zoluXlY0JmKWUuS3hEYRzHfGfpum1EuizrY5eAKcxWD0GPo/halSrLMQgOpaSAc2Oh6DGbSrltg0Hl9UcteXiHTTXln4um36WdXXL9uPQui8NLOvoUgeZcaGLttuwdZ9UdFhto0HWfVHOv/AE2jn9bvRvz0z5V2Xif6uvrle1AbmvE07mmU+mgeZYjRBZraNB1q9UKBFt8UdZ9UP2bRz+nw356Zv+SLxGVlX0GX7UJIum9kkYJM1LKKhhWkMoowFQZdFFBKX2GNPHdvijrPswEWzxfKfZh+zaOf1b0b89Mzs13XzLCUolTkpQCEpC0skEgsOVSopsqBQtCqrHfJDGXaCNnGD6P0vop6o0f9M8X9o+zAldsHwP2lezF/btz2nw356Z4q5rxWSqbZlrWokqUri1Ek7Tif0QfkG2H+pn7Evt1Ro6bTbB8D9o+zHtNvtvi/tH2Yla9ue1vTvz0zQ3HbfmZ+7l+vnjv5Ath/qj/4aK9fpjSk3hbvF6lH1QLvO36Bv7x9UK17c9l6d+emdS+Dlu0sX7uWfTCouK3jKxkc0tPoy6ItPCC659qs8uUlU+zzElJWpCXCyEkFimYlTOcQ5hSJmUVDDiTNVhZyZdVENWk1gSz5NXKJ89i9O7NrTd9vls93pmBVWmWfjAkjUBCmSSDU6sNkOb8TazxANgSo8QhRHc848WsqU8tPFLAASEpIBrXfFulXVOTbplq421GWpGFMji0smiRTFMKaEE+C7qPTNotKhmm0F9CiWG5mIjV6tk+O7NjwftxL9xEvqUyjzO5fpjqeDtv+YP8A3JJ86vKY0hdoUQWRaEu1QiWTnvJ5sohuEVzzrSqzqlzrXJ4lZUoBCOXVJFErSlwEkVBDLMZjLZbjdTjwbtv/AOf+7kF9K8qvTAeD9uH9Q/dyfXWNLmXhPC8UmTMAKWOPCku5NAMVIXF9Wv5E/aHsxfl/zz2lxvz0yxVwW75h+7k+uOC4bd8wb+5J9Bp0Rqpvq1fIH7Q9mOG+rX8iftD2YVq257LjfnplMm7L3l+82aZLGMTGSZKHWmiVEJVmBBZrLfUsYUSZqQMWRlHwziXUkmqnVzkkMS8aoq9rWfiT9oezHn8pWr5JX3n+2H7Nuey9O/PTMpqL8VRUueQ+JscoB6nQjVSuvcI4bBeqqrs81RIAcrknkgMkVXkwy59sacLztY+KV9sexB+VbZ8kftf7IfPbnsvTvz0y5Fy3iFYxY1YtVd4frxvlTPVoW7mvPC3cauclKid5xTjXcKbo0hV5W3SWft/7Y5+Ubb8n+1/ti1r257L0789Mtn3TeSqmzTOgyh/DMhrNua8Pmy/3ft+WNZVbLYfiv2v9sIrXaz8V+0fZifPbnsvTvz0yKbdlu1s8z9j0Kz3xGzbptUsv3Kpb0ZUoTBpkEksfXG0Kk2w/FjrPqhSTJtI+KrocTtvbDGoz2Scd097k655uuQLShaJicacC0FBShK1CWnCQCAEMBuAjsWC6p0wyklY5UEd3E+IjmAbIIIDuAbI5gGyCCAMA2CDANggggDixsEHFjYIIIA4sbBBxY2CCCAOLGwQcWNgjkEB3ihsEHFjYIIIDnFDYOqO8UNg6o5BAd4sbBBxY2CCCAOLGwQYBsEEEAYBsjuEQQQBhEGGCCAMMGGCCAMMGGCCAMMGGCCAMMGGCCAMMGEQQQHYIII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6" name="AutoShape 12" descr="data:image/jpeg;base64,/9j/4AAQSkZJRgABAQAAAQABAAD/2wCEAAkGBhQSERUUEhQVFRQWGBgZFRUYGBYYHhUVGBcYGhcYFxcXHCcfHBkjGRYXHy8gJCcpLiwsFR8xNTAqNSYrLCkBCQoKDgwOGg8PGiwkHCQsLCwpLCwsKSwsLCwsLCksKSwsLCwtKSwsLCwsLCwsLCwsLCwsLCwsLCwsKSwsLCwsLP/AABEIALcBFAMBIgACEQEDEQH/xAAcAAABBQEBAQAAAAAAAAAAAAAAAwQFBgcBAgj/xABUEAABAgMFAgcJCwcLBQEBAAABAhEAAyEEBRIxQVFhBhMicYGR8BQjMlKhscHR0gczQkNTVGJykpPhFRYkc6KjsgglNER0goOz0+LxNWNklMJVF//EABgBAQEBAQEAAAAAAAAAAAAAAAABAgME/8QAJhEBAAIBAwQCAwEBAQAAAAAAAAEREgJR8CExQZEiYRMjgTJSA//aAAwDAQACEQMRAD8A3GCCCAIIIIAgghtbZ0xOEy0BYxcsYsJCGPKQCGUQcNCRR6uACDmCPEqcFBwfwOwg5GPcAQQQQBBBBAEEEEAQQQQBBBBAEEEEAQQQQBBBBAEEEEAQnPnpQkqUQlIqSSwAjzarWmWkqWQANsMLJKXOVxk1OFA96lHMNlMmDRWxPwczWiQcXbbFzAVKlKlpfkBRGJQc8opHgghiAeVWoSaQ9jgEdgCCCCAIIIIAggggCCCCAIIIIAggggGdtsJVypajLmDJTODuWhxiT1EaEQhZ74ZYlT08VMJZFXRNo/e16ln5JZVDQipk4RtVkRMSUTEhSTmkhwdkQLQRC4ZtlFMc+QNKrnSxuJrOSBt5dPhkxJ2O2omoC5agpJeoOooQdhBoRo0LC8EEEUEEVK38KVItMyWpcuWlCkgYmGJJSkuHUKuSOgRX5fujz2qZX2T7UZyhrGWmwRm6fdDneNJ+yfaj2PdBnbZX2Ve1DKDGWiwRnn5/Ttsr7Cvajo4eTtsv7B9qGUGMtCgjPfz7neNL+wfXHk8Op3jI+wfXEzgxlokEZurhxO8cfZMPLk4Sz5y1jG7IxAAM5ChRzQEuc4ZGMr5BEbclsVMSvHhdK8NCTQpSoOSkV5WzpMSUbZENrfeCZScSyw0GZJNAABUkkgMMyQBUiPF43kmSlzUmiUipUo5ADWG9iu1SlidPYzB4CMxKcNTatiQVaAkDNRVByyWJUxQmzwx+BK8TYVaFfkGjmplAI7BFBBBBAEEEEAQQQQBBBBAEEV3hteEyVJQZSyhRmAEhqjCotUbQIpNs4Y2iUAVTphBOGgRsJq4yp5RHOddTTcaJlrEEZJL4dzT8evp4qFBw8mfOF/u/TDP6XCWrwRk//wDQF/LzOqXCkvh6s/HzOqVD8n0YS1SCMtHDtfy8zqlR6Tw6V8tM/dQz+kwlp8RtruflmbIVxU0+EWdM2jNNR8LTlBlBhVqGgWbh6pYJEycACU14kOxZxXKF1cMF/LL65UMvowlebFfDq4qcnipzeCS6VjUyl5LG6ig4cBxElGXWnhRjS0yaVBwWUZZYjIjYYUTwuPy8xvrphGowWm77KhdstWJ3CklwtSfgIDEJIfLXaYeDglZfkh9pftRSkcIwCpYmspTYiFoBU1ASRnQNCqeFROU9R/xPwhE/S4yuY4L2b5IfaX647+bNm+SHWr1xUZfCJailImrJUoJDTNVFnPJyh3NvRSFYZlqlIUwOFc/CcJdixS7UNd0Mo2TGVk/Nuz/JJ61euD827P8AJJ8vrivy72Jytkg808nzIjv5Y/8ALkP+vPsQyjYqVg/NuzfJJ8vrjn5t2b5FHVECq92obVJHPOV7EcF9j53I++V/pwyjZKlP/mzZvkUdUCODNmDtJQHzp6Ygvy4PnUj75X+nAL72WmT98r/Ti5QVKX4MKBlqYMAoBhoyUhodXpewlAAArmKoiWmpUfVvLChJIAJFaReaUjkz5CQTVpqgCeiVnHn8rIxYuPs+Jmxcap2pTFxTtQdQiZLSx3bdigrjZxCpxGlUywfgS38qmBO4MBJxSTfo+dyfv1/6ccF8vQWuUTumrPmlxcjGV3giirvca2yWP8WZ/px4VeqfnqPvZvsQzTFfYIz5V6o1tyPvJvswmb0R8/R97N9mJmuLRYIzg3oj59L++m+zHhV6S/nss/4832YfkMGlQRmtmt3G4xKtSZhQBiCJ0xRS74XpR2PVBOtEzCe+Ly8dXrifl+lwaVBHlGQgjq5qr7oiu8yh/wBz/wCFRmt9qogbV/8AyqNG90Y97k/XP8J9cZtfZrL+sf4T648+r/bvo7GEmyYq0FYpdotc3jVJExQALZxfLOtk9JimJsilzFFIcVc9MIluXAuaWaaodVYWQua/viuuFEWKbxg8Hi9Qw2cz57/VEtLkI8Qu2e/rilGNglTFTEJVMUXO2LQbOxyGT+UeuK7d5Wm1JC8OAnkBgGIFats2kvFjkS1AMXJAVUD6SWyHRANrpR3rL4a/4zCXCNJly0qSop5TU1oYWub3obMav4zCHCVLSxiL98caMGoOjbCZEBNtEwii1dZhSaubhT3xVM6mHFouecZZMtgaFzsI3g9hEnIux01Q51Z2jVpSvomTH8NTc8T3ByZyVlZKjiYVyYPqN/khrbrtPweSHqN1HHn6493D72r6x8wixKT0W27p3fZBYeG4HM5HWUiH19TVqmoV3PxhMpDnlJblLoxcilWPjRF3Srvll+sPMoxbsKOUqYpKQkVUpTAJSHJOwCueyM6k8oKyzJgZQsrEaE+luzQsJs137lA6SfNExKTLWxlTJK0heFZ4zwQBUApPhuRQtQw4ElAZ1yRXlcpZ5OmE4hWhgWhTNmH4kYt79GtY6kzX/oyTvy8kTIQkEAzZOuLw8/gs8zmd+iPUsJ+UkFkkFuMLTMTD4zwaM2bg10EotEzFTW/oye2kFnmTcI/RkDtzxOomS81TJRSwFOMTy6Yq4zTNgz74W7zhfEMOhxLY7KxaTJW5sya39HSK5v8AjHibxrf0dH2vxixGXKUCxBG4rNYJlnkDNTDV8Y88KLVhaZtWs8v7X4wmmXNc/o6OvLyxZVS7PTviKVDqPXXmzjokyHfGgZfDYl8mrWItq3xc0H3lHX+MeF8c/vCD0/7osvc8kvhKSNWJNd++G82QAQXRg2HE76VdhppEW1anonMRxMs9vrQjhn17zLbt9KLJNs3Jzl18AkKYA5UxVPMRHqVIQdUk5Eg6tzxFtUzLtHyMvrHtQjME8N3lHb+9F5k3dLJIJZtE59eQ/A7I5NuyU1MT7y/oEKTKFU4KBfdFqxpCXRKoNuJb67x1xKzzyTzR6s9h4uetY8FUsJO5SVb9x8kJTjyeiMSrTZJ5I5h5oI8WMvLR9VPmEEex5lT90c8mR9ZfmEVO7bImbNIUHCEOOclPo88Wb3TFsJHOryqlp/8AqKJOtVoQoizLRLXkoqTjBSySwoKuR5Y82v8A076eyyr4M2dRdUpKjtIB84jqeC1kDniJY2nCkddIrKb1vN27osxP6k+uBN/3jjwcdZ8X9nmtk/hPh8u7OJ03a6rFMuezJJw2aUoUYumr5/BoBzvQ02urLcdmUkYrPKSqroGBTMSAXwihDHIeFFdF9XmPjrN9yuu4Vzj0m/LzPxtlBc0MlZNH+lueHROqyngvZDnZ5X2EeqHVk4O2dJ5EpKXocIAcbCwiqpvi8zQT7IP8BfpXvhaXeN6PS02Rx/459uLE6U6rDdtxSeJAwBlKmumjVmr05mhX81bIc7PKPOhB86YrMm33mhISm0WQpS4cyFVJJJymbSY6eEF4JISbVYMRbCkyiCXoGHGuXNBGr0p8lpVwesgFZMvIkJIljEQMg47PEcizSuQO4pTKKMbKQAgKUErIxSw+AEqOTgUc0iPF9XnpOsjjNpEw9HvmcKo4Q3iUvxtmBqD3ldGLaLptz1hekrUsqOCNiXUSZSt4RLI31ww4kcD7InwZKE8yJY8yYp54RXlXv9k/9eaaAOfjK0j0nhBeefdNj/8AXX/rRYnSk5LRflzS5UpKkiomIwu3JrXDSlHHSYiDVSQ+YU/QUDzE9cR023XhMYTrVJMtwSJUjCpx4LKmKUBVncGjwlOUugVOWrViiTQZOGkGu6JMx4WInykrJNdMty+LPKvIUchvAyhO0zjxslKZuCqiU4Eq4wBcpOA1dPvmdNmZEM0GaFe+KSaAlKJRd9H7nA6Xj0qZNJHfJpY0JRKOE0DumSoJzZy0S1pJzLT35Ep6rSpSWDYykh09ALtrzAx6TayETCa4MYCqVwpc87KxJy+BEHb3XhC5qpjnkJwSVEnKgTKzh5Z5qxLGCcoJAYDBJADZhjKp1Qso4tNq4uygzLUpAx4TaiJKFAGY1cSTLGiXbywvabUeOs6cRS8tcymFlKSuzoCVOknlCcoUZn3Q0lLmEYeNUAGZOCSKF2OEyRQs4OsdM2a4JmqZ2CsMrNsgeJZ2Bo+nUtKKpvAG0zJRW00ISoSwUqAlYUMqqQffFKq7cohsoVva0GVInLDgplzFAukMQgkEFYKRlmaDWkNps6aK8bMyL8iUWSMycMksBtNIFzJje/zG05MmvM0qsMlp6ttuQJEprSSla8PdIVKqnDNOJSinARyBUAYmozwta70Si1SpKl4TNlrKEOeUtJVi+C1EOS5HgjfDaUuYfjluKEYZQY5sQZbjOPMq1TFFuOW9WYSw7Nk8tiOUMto2wySkrLJNSfNEbfVoXKwGWnFiKiouoE4cLIBFRQqVTxDmHB6035aYOfigOnkNkCeiOT7LNAZc5SgdnFEdIwQsotY7ZLMvjTiKCWS1CchhUdWU4xeU5lda00KMiHGvlaIlONToM2YyWGHAEhnIGHFLAKeSoOlxSBc8gHv03ku7YS2EKJolD5JVTdEtaKXFeWKZMQqijk+pSVEjpCsXQdkSijFSt93TCoFMyaC5DgIzSpKTXDmFKSOeoyLPLIicpIK585XOpOoBGQrRQL74WUmWcvtiMnZRH2a1TlTSDOm8W6wnvc9AdC8JAnKSEKIYggGrOKCCZepfDhB5aJb4jUrShRLYdAvJ9IzKtZu495l/UT/CII8XQe8Sv1aP4RBHqjs86le6rOCe5yogB1VJABIXKVhdVMWFKiA+h2RTkXjKfFjRUCmJDijHIt8HyiKt7od8W6ReU+VPnTuLM1cyzoUTh4pS1hGAaBgU0aghBPCi1HCeNI8Zgkacx10pHHVpubddOqoWWbwnmE4RZbLgB8LumYhS0h2qC6SaEtzR7RwnmaWKz/8AvT/aisTb2tCQ/HKL7kBvJ6PwbK4VzQ7rmPl8XTTVG6GMytrnJ4VTQA9jspI1Ntm5nppHpPCWbT9EsziqibfO5VDTOlWPQ0UocN52pV1o3aGX6/V7Rw3neOv93tH/AG4YSZQuqeEMxXJMizoxE99Fvm8gEmoQSxwjQ5tD4X6pS5wazS0JROEo91KecskcWVJfvdAapIKcVIoCeHU/SbNB2969Mv1QtL4Z2slhPWMX6qg+78/W0MZLhc5d/r4gzCmy8dxgaR3Wsp4vAQTxmLEC5fC7UePNuvxacHFy7LMJQlSybZMRgWFlRljCrlBmAUa13RWJ3Ce2BKj3SugJZpYy2cj1xGjh7a1EPNVs+LOdNJe/fCNMyTMQuK+FFoVlIsiWIP8A1CfVtCcesc/Ou06SLFnrbp5B0Ljja080U/8APq11PGq/Y1b6EOLv4V2qbi7+oM2ksvi0JwDZzxqphLiVoPCe0HOVYw5SaW+cGCSCUjlUxAN/ehdHC+cC/c1jyZjb5x6WJMVhV/2oMO6FdSNXpkKc7R4Twjtfy6q1yQNCdlOkCHU6L7YuEMoywZq5SJhKipKZwmBLqJCQtRcsltKZaR5vC8LLORhVOAFapmISahqF3HRFQk8KrUaG0zAdnJyrXL8KZwwne6DaQtu6JmEZl06ZsMPpjONrdL7YbzkBlKtCJikjCCTITyWAA5DPlnmY5a72RjQZc+WkZTBiTy0EoJFFV8DXbGf3nw1t6SlUu0zGYu/FEc7KBD5+SGNo4W20lOGbVSEKVyZRJURVXKSSxplTOkMPsyaTbr1kEpUibKLMlSTMlpdIVid0ksXJ06K0doviRhX3+TiUoqfGiiuS1Hc5V52fWKJevDi1y2BnzCqhHKajZuP+M6w5unhlapqX7pmAg8oFRLFg+Z355ZZRMJ3XKNl0uy9JCRiXNlhRDYeMQWbPY7nqhKVeiHIVNlAOhT8YKkKKsNdAphizIGQNRUk8MLWzC0rOVAp9HzyHWwpUCCXwotgAa0TNlFvs8VVc/JDGdy/pcrXfKBOTMk2iWCkBLFaGYEl6K+kaasKirqWi95AQAidKJQ2EFaGLBmLGjgtTKmxoqKuEFrUArumbtHLO8aGvRlrECn3R7aphx037xQhGmZ7STMR4aZZb2kBKnmy3UA44xNGSAwIPPVtYaXbbJKHKp0twp08tIxchMtyAaFgqlRyt0Z+n3SbdhPf5ufjnVzs3fhCt1cPbbMXg7pmgMVUWdo271eiGGrdMoXThRwgQEI4mYhSkqBKQtPK+jn2aJCVwokTQCFYHqoLKQU6seUxrsPTFDvS+LSsAzLRPWHCSkzFAVIzA66jQ5B4j0cKZ1mJSibaQKO1oXQM7AF20iRE9ra8W0O6bwRKC0rnIUkzZsxBxBxxsxSyC6mGYoNXOsebbapKw3GITynJSUVooav43SzFwSDni+H1oBcTrQNPf1ZfZz9MeLRw6tCqifaNQCbQvL7PZo1hO7OcL6oSGbjTkEvxlWGJqparqd9qUtqC9l3rKTQKQBkAKUajRlh4Y2r5xadf6xM16I5L4S2o0Fptg3C0zfQQ8TCfMrls0m7bwTJ41KZ6uKmzFTTLOEgKUrErCcw5rm0NZ89GJ+MltxktZJxPhQmWG8DagkV1EUKZfNqQnk2q1ijgd0TWppQ1/CI2/L2tKgMc+csCoK5kxeEnPCVEkbKGsI0X5TL6fWl0giRKBBBEtDghmOEZiORjfuW3JbbRYeOWucoLmL4tRnqqhLJNMbjlpWK7II7w5I33ebP8AztIUcjZkgc6Zk1/4h+EVIUyr0t6O22L37vMr+cLIdslXkmfjFKTIJLJBdn6Bn2qNrRjU1p7Om0PmgZUZZGz6HrhpOssvNQWDsC0gdHIfzw5mpThCseGWR4RBxFiaBDZszs+cN/y2lHvMhL6LmstVRXk85pytBtpIiWpmjfuaVl3zcMQf/L9Xohyi6klL4JrA54mAPOZW7VoUVwttDfF/Zz2vXIwtYuGc1PhoBcglUvkFg7Bnqx1fI5GL1ZuDdF1y28FYP6xJ0z973fjCqLAMQIOWQbp09DxJ3Velmn4kzu8KFRMoQoMcw4rQbzipHbPIC0qMtWLDm7AtUA4SX2eEEnOlHjM21FGdpbCcTsQRQeb8H5oiUS5L0MzqT5iX80TNslkoPX2/FohLLKeYOc9u3khp7ElhZZTn33TRG38N0L2RaJT4RMLtonTp7bYcTJQlgqWaabzUsO3O0Rk68iXCE4RoSQTmW3CjbdaxqLlJqEgu8k05E0ZfBTp/ePpjz3bQcmZ1J1fR/XEUq0rOaj1j0fhHpNuWNX529EXFLS6bYNi+Zh6+2yI+0S5WLEoLrmMI9rLbk+6HFityV8k8lWlQQTuO3c3SY5e1mKUI2v6D29JidpXvBWdhXJUoOzHPPyf87BHiySRjlU/q0k65svtt3ZstYw1nJz8KlKjt/wAjOF7JZwVSq5WaSG1AAXU6N2cUfLRjec6WtWFeIFJoQlObNmT4OTvsFKVeWEpljCArMFyBUnbX1c0R1vl9/I+kPRuiZVJEt1LUAgAf8Da/Tz7LPZI7k12oZhK/g6ekq8ue6PK7x2omdQNXFaq3eWI20X4SWlpYDUs53tknmrzwzXbZhzWum8DzQxMlk/KtKom7yQnaWflefyxHosEgVCZoI5qBzl0dERibwmBuUogaFj5+1IkrFfKVMmaMB8YM2euznrlDGY7ETuTnWaQlJJTNbnG1geo+XOOXdNkpWCgTHPJqxoSnYXfm3jnfXrY8MlRJeoZvrensM4hbGBiHOHdtozenXCOsE9FmtMkqDUzcdBTl5Mt26G0ywpX4aMWwiYU0FGoPNVzEgdX6aP5MyeeuyEu6ZaEqWpYWAopwp8JRYFgSRk4JNQIxDcyYIuKWo0kqOeUwmjt4vRtjk64WJHErFdVHfTKE5/C5dQgJArQYgnpD8oUyUWzhmvhFPJBCkpwqKkhKEDCS7kOCauX2uY6VLncHC7oSHJlEAalSgOsx0WMJyQOlSj26YSPCWefCWhQ8VSENm9MIBD7jXWPSLyQrNpStSnwCauSg5DLLUmsSYlYmHu1yMQbCEsCCxJfecRMM72k97I5u3boiWE1JCQC8wllJywl2p07KtV6xH3wO9HLt+HZniR3G8+4tLw3JZBumnrnzD6YIc+5LLa57H+rJ11Wo688djs5M/wDd8H6ZY/1Uz/MRFCnqCQ5yGj57o0H3fEfpVh3onDqVK9e6M1vMGiaMz0bMsz9D9ee3E9247GdotBWSSQTRg5YABg3VCQDbO3bfChlHt23x0yT26YqEiQ2nZo4G3QsZCmy8nb0Rzizr5oBIDm6+eLHwYtiFq4qYW1lkE0UBkc3DOwyqouIr53+bmjstTEFxRtN9O2+E9SJparVKKQQaUIzfQgtXLmcb2iAspAmpJYAEudlDv7bDEz3fxqCpTYuSVbzQOQPhOCas+YBiFtaKnn9Ec4jw3O5K2W3jVlRoK4Q+SfW2e+EiBo3Yx7HT1Q5sElKpjzHMtCVzJgyKkIDlA+sWTuBJo1OjDzZronTU45csqQclnChJqRyVTCEqYggsS2rQna7CuUWmoUgkOAoEONoORHMTF5sV9JQFTZpTjURhBGeEOAlshU8z5R7v6+JVqs7EZGgAqg+Mk6BqHJ8RoQYxm3iz2m7y74dz7fxktKVEFSVZ7Usa87wgoEEitCRroYJfTG2E5Ykfoij9br7f8HKFLJSbKG2ySet17uf1HMdsSP0RR+vz9uziFJCBx0hmbuOTzNiUzV5/WMlcpdIRN5gCe+mIE+Tt6obXpb+OXnyR4Ir185h5eie+Lbb6BEYkHYY6QxJNgNQ3NpEpI4I2tacSbOsg+MUSz9mYpKq6UD6PC/B+SOMC1DwVywl2orE5URmcIAIoanme5y+FUpKiltjKY5uMWQOmx38sSdVStM1tNkVLVgmIMtYrhWlSSxyIBAcHaKHfCJSPo9ni4cJbQmaChvBStUtTMyk1WNgCkpIrR0pyo9UY7+rfFibSYOJd4PIVKUQRQor9MEp5te1eXejlo+sMn8YZNXqhsE1Hq3w+u9IK0uzOHdvGGb062hKwsdumoRLUqY5YclGeNT0A3OA7eMHaKfabQqYvEqpoM9BoNmp5yTmTD6+bTjXmKbQcnpmHZjuz3xG4RtETTFQTNuAdu3bdHpIrR4OJ3DqPq7bYOJ3DqMaR1Seft/xHlaeePfFHZ548Kk7Wgj1LnlJ6xuI2HaDEleM4LkYhr+FOZ+jpaIaYBtHWIdhP6OdhL+gl9unRzxJWH0r7l6WuixfqU+VzBHv3NA102L9QjzQRthn/APKCUROsBA0nj9qRGVWm0TFLJSDVqDcGjVv5RCK2FWxU4aZHivVtjJbwlMoHaPKDXzjrjM92o7OATdQrq9QMdxEa/wAXsQzKuzxwHtSJSpFM08quY3+MPo+iOIXv/i3/AEPXDMKIoDQ5wDtlChKplqV4DvmRhfa2aRsMJTkTACSFNV+Snnzb1QzlLrr0Q7sa1TJqJYBJUoDMimauoAl65awoTguoysQJdtWahCVDm6W3UrETaxXXLSLXec4fBG92z5ISGIzojMeUM1cnDEQPpM/Oe2sZvq14R4Tz/hHuUpjUFqgtmxDU8+kLlOFWEpDih8scIGwRplZLptaZRKZ6kox1Q9AtJT4SFnkrQaGjZ1yiWvu+ZHEKMtWIPhCgBhL4jhSrJSjg8FLtQkhoptmvSZKBTLmKSCXKQSA9as7PU1rnCNsvJUwvMUVHaok+fLXryjNNWarBJJbMkmupLnzx1KK5eWPEy1jYIEzVYcTBgQl21IJbPceqNMrPd6f0RX970dtu4x6s9bRJzrY5O3xpm78d2ZSXWr9EWfr9TDyeTfHuxNx8l/mUjJvHmb/Q2Vcgrm6Ii9qTJnbSI5KX0iQvdZ49SRmVACgzLRHG04SUqAcFjTWNwxKSuO0hC8JIZRQz5YgaCpYUJrQZReJV+WeXSYvi1lgULZCiQfFXhJ6QNzxnInjYOoQ/st/z0AIlzloS+WIsl9nijmiTCnd/23EpSi7qBTLSRhVhLkrUCxAwEAOxOJ2LFoDDz9cLrnOXIBOpOsCVjYmEEm7c8PbAOUGd3G3bu/GPIljCVMGHnJ0h5dmEqRQNiS/Xq9PNCZIh212EplS5krHjWpYU1aJbDyTkwJyB8KvwHZiVP2TPs/hn2aJm95Q7lI+RmuzlsKxhcaeEohvarWFzBs8sVDyXKSE1J027t0e5ZSDQ+U/h6Ii1TyMn64T7oUCCCQ2THKFFpBK0sNrDb0x5mJUUuhyaMwOb/jEYpZ2nrjqljAxcl/I0WgutFo0EzdydOqFJaFdxzlbFitdVIBdqajfluMRJQNkTNuk8XYJYIDrOPaQC5SxOQIILBvO9ZfTHucBrqsX9nlbPFGyCFPc+H81WH+zSf8tMcjTKgfyikd6sR/7kwa+IPVGZT7OJiMJzphOxTMH3F22VjUf5RCe8WP8AWr/y/wAIy+TywAQ+6Mam9KCtEgpUUqDEZjy+YjoMeRFkn2LjQeMDHJKgXIDBgrxgKmtd8MJ/B6YKgBQ8YbNHGYLMWqz5xIlaRZjgEPV3YoZiPUi6VqdkEnTMNnnpFTqaCJ3g/ZOJl90roVumSPGqAVB+ltjA0pD+4uBqARMta0pQ9E5uzFmZ1n6IDfSOUXK6rms9plhXFYlpXNlBUxy4lyRMloRLcoSpQIfOksh6ACTqpYhRp17BZUKYtgZkgBgANAAwr54ZYS7tqDqIuhkJmLEidIazyZPep0iWpJnWhBloXMVKkJfCoqXgBAcDknlU5+b9kZR76sJI8GTa/BDOSGPjILjFRQOSniUtqvNsomCrBYfCo5Fq4T0tWrYojp8tUpWGYkJI2jNjociKZxZrbcwK1GSFYQopcy1pKiMzhWcQc6Gsc7gmpBTVSRXCpGIbfBU4GfliXS1aqKnCmXk7eaEVThu6os8y4a+8DoEweQK80IS7nmAjDZyHyLO/XFySkPYrtVNL5JzKiNIlr1kpRJQlGQV1uMzt08m6HfcFob3tTZZboaWu6bQQ3FLYFzQ5tmXiXa1SRuYfoq+deW1hsq/l2Q4syGnSRX+hSNufGTta1Z9+e8hhdtpCLMoK1K89jDtshWXbUpnSXb+iSkjKjTZ1MsqDdQboio69A1pr46fRD+9roTOLoIEzVz4XOdteetRDW2WZUy0rwJUWUkkgE4QwqWDxJJsa8WSgaVwTPZhYqk5CpZwrSUnYQ3VHRPHYD1xazZVEAKDggUKFEZfV80JG7JdHkh9wmDTYKdUXJKVgzh2aH1ju9S6sydrCvNt8sTUqyJFUISmreASetWUFolqahJrsOzMufPEnURp3RltkgS6M1O2/ywld8wCZL+sPPuMXjgbwakWmWrjZQxptEqWpSlEp4pSQokSwwKyQZYd2KwrIER4m3clS5Vlm2ZIkJEwzbTJliWTPSFqEsFDuiWnvZLMpSTUENFglCWi1oSshVZU4cXNAO0MksOdnzFTvFTvS71SJikLGROEkNiSDQ8+0aExosngbZFvWZQBhgtIUSQ5BBypiGpdKgwKFJDa8risypYlVCUIHFqwTEtjSF5rBU9UucNWYikWOid2blQjjxMWngvMqqURNQ55SCFZaMCXNRQP0aRk271JPKodQQQ3O8VDckQkow7/J6zkCeYGH1m4MKznHAkZpSxVrrVKXAzrFDa4LqE6Y6weKRylkA1bJHOdmyH3C20mYgqOpy2BqCH0ySwwAYZSQrCgE6kcpT1Joak66xC3/AGoKQ2oMS7kro+oOAI/muw/2WR/lJgj1wE/6ZYnd+5pGefvSc4I6ObM/d2RbFWiTxUlU2zoluXlY0JmKWUuS3hEYRzHfGfpum1EuizrY5eAKcxWD0GPo/halSrLMQgOpaSAc2Oh6DGbSrltg0Hl9UcteXiHTTXln4um36WdXXL9uPQui8NLOvoUgeZcaGLttuwdZ9UdFhto0HWfVHOv/AE2jn9bvRvz0z5V2Xif6uvrle1AbmvE07mmU+mgeZYjRBZraNB1q9UKBFt8UdZ9UP2bRz+nw356Zv+SLxGVlX0GX7UJIum9kkYJM1LKKhhWkMoowFQZdFFBKX2GNPHdvijrPswEWzxfKfZh+zaOf1b0b89Mzs13XzLCUolTkpQCEpC0skEgsOVSopsqBQtCqrHfJDGXaCNnGD6P0vop6o0f9M8X9o+zAldsHwP2lezF/btz2nw356Z4q5rxWSqbZlrWokqUri1Ek7Tif0QfkG2H+pn7Evt1Ro6bTbB8D9o+zHtNvtvi/tH2Yla9ue1vTvz0zQ3HbfmZ+7l+vnjv5Ath/qj/4aK9fpjSk3hbvF6lH1QLvO36Bv7x9UK17c9l6d+emdS+Dlu0sX7uWfTCouK3jKxkc0tPoy6ItPCC659qs8uUlU+zzElJWpCXCyEkFimYlTOcQ5hSJmUVDDiTNVhZyZdVENWk1gSz5NXKJ89i9O7NrTd9vls93pmBVWmWfjAkjUBCmSSDU6sNkOb8TazxANgSo8QhRHc848WsqU8tPFLAASEpIBrXfFulXVOTbplq421GWpGFMji0smiRTFMKaEE+C7qPTNotKhmm0F9CiWG5mIjV6tk+O7NjwftxL9xEvqUyjzO5fpjqeDtv+YP8A3JJ86vKY0hdoUQWRaEu1QiWTnvJ5sohuEVzzrSqzqlzrXJ4lZUoBCOXVJFErSlwEkVBDLMZjLZbjdTjwbtv/AOf+7kF9K8qvTAeD9uH9Q/dyfXWNLmXhPC8UmTMAKWOPCku5NAMVIXF9Wv5E/aHsxfl/zz2lxvz0yxVwW75h+7k+uOC4bd8wb+5J9Bp0Rqpvq1fIH7Q9mOG+rX8iftD2YVq257LjfnplMm7L3l+82aZLGMTGSZKHWmiVEJVmBBZrLfUsYUSZqQMWRlHwziXUkmqnVzkkMS8aoq9rWfiT9oezHn8pWr5JX3n+2H7Nuey9O/PTMpqL8VRUueQ+JscoB6nQjVSuvcI4bBeqqrs81RIAcrknkgMkVXkwy59sacLztY+KV9sexB+VbZ8kftf7IfPbnsvTvz0y5Fy3iFYxY1YtVd4frxvlTPVoW7mvPC3cauclKid5xTjXcKbo0hV5W3SWft/7Y5+Ubb8n+1/ti1r257L0789Mtn3TeSqmzTOgyh/DMhrNua8Pmy/3ft+WNZVbLYfiv2v9sIrXaz8V+0fZifPbnsvTvz0yKbdlu1s8z9j0Kz3xGzbptUsv3Kpb0ZUoTBpkEksfXG0Kk2w/FjrPqhSTJtI+KrocTtvbDGoz2Scd097k655uuQLShaJicacC0FBShK1CWnCQCAEMBuAjsWC6p0wyklY5UEd3E+IjmAbIIIDuAbI5gGyCCAMA2CDANggggDixsEHFjYIIIA4sbBBxY2CCCAOLGwQcWNgjkEB3ihsEHFjYIIIDnFDYOqO8UNg6o5BAd4sbBBxY2CCCAOLGwQYBsEEEAYBsjuEQQQBhEGGCCAMMGGCCAMMGGCCAMMGGCCAMMGGCCAMMGEQQQHYIII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38" name="Picture 14" descr="http://www.vintagelooks.com/%5CStore%5CLarge%5Chw-6341.jpg"/>
          <p:cNvPicPr>
            <a:picLocks noChangeAspect="1" noChangeArrowheads="1"/>
          </p:cNvPicPr>
          <p:nvPr/>
        </p:nvPicPr>
        <p:blipFill>
          <a:blip r:embed="rId6" cstate="print"/>
          <a:srcRect/>
          <a:stretch>
            <a:fillRect/>
          </a:stretch>
        </p:blipFill>
        <p:spPr bwMode="auto">
          <a:xfrm>
            <a:off x="1676400" y="1828800"/>
            <a:ext cx="4012243" cy="3124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box(in)">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blinds(horizontal)">
                                      <p:cBhvr>
                                        <p:cTn id="17" dur="500"/>
                                        <p:tgtEl>
                                          <p:spTgt spid="103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32"/>
                                        </p:tgtEl>
                                        <p:attrNameLst>
                                          <p:attrName>style.visibility</p:attrName>
                                        </p:attrNameLst>
                                      </p:cBhvr>
                                      <p:to>
                                        <p:strVal val="visible"/>
                                      </p:to>
                                    </p:set>
                                    <p:animEffect transition="in" filter="checkerboard(across)">
                                      <p:cBhvr>
                                        <p:cTn id="22" dur="500"/>
                                        <p:tgtEl>
                                          <p:spTgt spid="103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038"/>
                                        </p:tgtEl>
                                        <p:attrNameLst>
                                          <p:attrName>style.visibility</p:attrName>
                                        </p:attrNameLst>
                                      </p:cBhvr>
                                      <p:to>
                                        <p:strVal val="visible"/>
                                      </p:to>
                                    </p:set>
                                    <p:animEffect transition="in" filter="box(in)">
                                      <p:cBhvr>
                                        <p:cTn id="27" dur="500"/>
                                        <p:tgtEl>
                                          <p:spTgt spid="1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WordArt 4"/>
          <p:cNvSpPr>
            <a:spLocks noChangeArrowheads="1" noChangeShapeType="1" noTextEdit="1"/>
          </p:cNvSpPr>
          <p:nvPr/>
        </p:nvSpPr>
        <p:spPr bwMode="auto">
          <a:xfrm>
            <a:off x="2590800" y="228600"/>
            <a:ext cx="3962400" cy="609600"/>
          </a:xfrm>
          <a:prstGeom prst="rect">
            <a:avLst/>
          </a:prstGeom>
        </p:spPr>
        <p:txBody>
          <a:bodyPr wrap="none" fromWordArt="1">
            <a:prstTxWarp prst="textPlain">
              <a:avLst>
                <a:gd name="adj" fmla="val 50000"/>
              </a:avLst>
            </a:prstTxWarp>
          </a:bodyPr>
          <a:lstStyle/>
          <a:p>
            <a:pPr>
              <a:defRPr/>
            </a:pPr>
            <a:r>
              <a:rPr lang="en-US" sz="3600" kern="10">
                <a:ln w="25400">
                  <a:solidFill>
                    <a:srgbClr val="000080"/>
                  </a:solidFill>
                  <a:round/>
                  <a:headEnd/>
                  <a:tailEnd/>
                </a:ln>
                <a:solidFill>
                  <a:srgbClr val="00FF00"/>
                </a:solidFill>
                <a:latin typeface="Huxtable"/>
              </a:rPr>
              <a:t>80s Tech~Space</a:t>
            </a:r>
          </a:p>
        </p:txBody>
      </p:sp>
      <p:sp>
        <p:nvSpPr>
          <p:cNvPr id="9221" name="Text Box 5"/>
          <p:cNvSpPr txBox="1">
            <a:spLocks noChangeArrowheads="1"/>
          </p:cNvSpPr>
          <p:nvPr/>
        </p:nvSpPr>
        <p:spPr bwMode="auto">
          <a:xfrm>
            <a:off x="1066800" y="1066800"/>
            <a:ext cx="6934200" cy="5447645"/>
          </a:xfrm>
          <a:prstGeom prst="rect">
            <a:avLst/>
          </a:prstGeom>
          <a:solidFill>
            <a:schemeClr val="bg1"/>
          </a:solidFill>
          <a:ln w="38100">
            <a:solidFill>
              <a:srgbClr val="00FFFF"/>
            </a:solidFill>
            <a:miter lim="800000"/>
            <a:headEnd/>
            <a:tailEnd/>
          </a:ln>
        </p:spPr>
        <p:txBody>
          <a:bodyPr>
            <a:spAutoFit/>
          </a:bodyPr>
          <a:lstStyle/>
          <a:p>
            <a:pPr>
              <a:spcBef>
                <a:spcPct val="50000"/>
              </a:spcBef>
            </a:pPr>
            <a:r>
              <a:rPr lang="en-US" sz="2600" b="1" dirty="0">
                <a:latin typeface="Bodoni MT" pitchFamily="18" charset="0"/>
              </a:rPr>
              <a:t>Space Shuttle = </a:t>
            </a:r>
            <a:r>
              <a:rPr lang="en-US" sz="2600" b="1" u="none" dirty="0">
                <a:latin typeface="Bodoni MT" pitchFamily="18" charset="0"/>
              </a:rPr>
              <a:t>can go to space…come back…and then go again!</a:t>
            </a:r>
          </a:p>
          <a:p>
            <a:pPr>
              <a:spcBef>
                <a:spcPct val="50000"/>
              </a:spcBef>
            </a:pPr>
            <a:endParaRPr lang="en-US" sz="2600" b="1" u="none" dirty="0">
              <a:latin typeface="Bodoni MT" pitchFamily="18" charset="0"/>
            </a:endParaRPr>
          </a:p>
          <a:p>
            <a:pPr algn="l">
              <a:spcBef>
                <a:spcPct val="50000"/>
              </a:spcBef>
            </a:pPr>
            <a:r>
              <a:rPr lang="en-US" sz="2600" b="1" u="none" dirty="0">
                <a:latin typeface="Bodoni MT" pitchFamily="18" charset="0"/>
              </a:rPr>
              <a:t>1981 = Columbia</a:t>
            </a:r>
          </a:p>
          <a:p>
            <a:pPr algn="l">
              <a:spcBef>
                <a:spcPct val="50000"/>
              </a:spcBef>
            </a:pPr>
            <a:r>
              <a:rPr lang="en-US" sz="2600" b="1" u="none" dirty="0">
                <a:latin typeface="Bodoni MT" pitchFamily="18" charset="0"/>
              </a:rPr>
              <a:t>1983 = </a:t>
            </a:r>
            <a:r>
              <a:rPr lang="en-US" sz="2600" dirty="0">
                <a:latin typeface="Bodoni MT" pitchFamily="18" charset="0"/>
              </a:rPr>
              <a:t>Sally Ride</a:t>
            </a:r>
            <a:r>
              <a:rPr lang="en-US" sz="2600" b="1" u="none" dirty="0">
                <a:latin typeface="Bodoni MT" pitchFamily="18" charset="0"/>
              </a:rPr>
              <a:t> 1</a:t>
            </a:r>
            <a:r>
              <a:rPr lang="en-US" sz="2600" b="1" u="none" baseline="30000" dirty="0">
                <a:latin typeface="Bodoni MT" pitchFamily="18" charset="0"/>
              </a:rPr>
              <a:t>st</a:t>
            </a:r>
            <a:r>
              <a:rPr lang="en-US" sz="2600" b="1" u="none" dirty="0">
                <a:latin typeface="Bodoni MT" pitchFamily="18" charset="0"/>
              </a:rPr>
              <a:t> women</a:t>
            </a:r>
          </a:p>
          <a:p>
            <a:pPr algn="l">
              <a:spcBef>
                <a:spcPct val="50000"/>
              </a:spcBef>
            </a:pPr>
            <a:r>
              <a:rPr lang="en-US" sz="2600" b="1" dirty="0">
                <a:latin typeface="Bodoni MT" pitchFamily="18" charset="0"/>
              </a:rPr>
              <a:t>1986 = Challenger</a:t>
            </a:r>
            <a:r>
              <a:rPr lang="en-US" sz="2600" b="1" u="none" dirty="0">
                <a:latin typeface="Bodoni MT" pitchFamily="18" charset="0"/>
              </a:rPr>
              <a:t>, NASA starts bringing civilians</a:t>
            </a:r>
          </a:p>
          <a:p>
            <a:pPr algn="l">
              <a:spcBef>
                <a:spcPct val="50000"/>
              </a:spcBef>
            </a:pPr>
            <a:r>
              <a:rPr lang="en-US" sz="2600" b="1" u="none" dirty="0">
                <a:latin typeface="Bodoni MT" pitchFamily="18" charset="0"/>
              </a:rPr>
              <a:t>	-</a:t>
            </a:r>
            <a:r>
              <a:rPr lang="en-US" sz="3200" dirty="0">
                <a:latin typeface="Bodoni MT" pitchFamily="18" charset="0"/>
              </a:rPr>
              <a:t>Christa McAuliffe</a:t>
            </a:r>
            <a:r>
              <a:rPr lang="en-US" sz="3200" b="1" u="none" dirty="0">
                <a:latin typeface="Bodoni MT" pitchFamily="18" charset="0"/>
              </a:rPr>
              <a:t> = </a:t>
            </a:r>
            <a:r>
              <a:rPr lang="en-US" sz="3200" b="1" u="none" dirty="0" smtClean="0">
                <a:latin typeface="Bodoni MT" pitchFamily="18" charset="0"/>
              </a:rPr>
              <a:t>member of Teacher in Space Project (1984-1990)</a:t>
            </a:r>
          </a:p>
          <a:p>
            <a:pPr algn="l">
              <a:spcBef>
                <a:spcPct val="50000"/>
              </a:spcBef>
            </a:pPr>
            <a:r>
              <a:rPr lang="en-US" sz="2400" dirty="0" smtClean="0">
                <a:latin typeface="Bodoni MT" pitchFamily="18" charset="0"/>
              </a:rPr>
              <a:t>-meant to spur interest of students into mathematics, science, and space exploration</a:t>
            </a:r>
            <a:endParaRPr lang="en-US" sz="3600" u="none" dirty="0" smtClean="0">
              <a:latin typeface="Bodoni MT" pitchFamily="18" charset="0"/>
            </a:endParaRPr>
          </a:p>
        </p:txBody>
      </p:sp>
      <p:pic>
        <p:nvPicPr>
          <p:cNvPr id="18434" name="Picture 2" descr="http://www.spacetoday.org/images/SpcShtls/Challenger/Challenger51Lcrew.jpg">
            <a:hlinkClick r:id="rId2" action="ppaction://hlinkfile"/>
          </p:cNvPr>
          <p:cNvPicPr>
            <a:picLocks noChangeAspect="1" noChangeArrowheads="1"/>
          </p:cNvPicPr>
          <p:nvPr/>
        </p:nvPicPr>
        <p:blipFill>
          <a:blip r:embed="rId3" cstate="print"/>
          <a:srcRect/>
          <a:stretch>
            <a:fillRect/>
          </a:stretch>
        </p:blipFill>
        <p:spPr bwMode="auto">
          <a:xfrm>
            <a:off x="5638800" y="1524000"/>
            <a:ext cx="3049831"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9221">
                                            <p:bg/>
                                          </p:spTgt>
                                        </p:tgtEl>
                                        <p:attrNameLst>
                                          <p:attrName>style.visibility</p:attrName>
                                        </p:attrNameLst>
                                      </p:cBhvr>
                                      <p:to>
                                        <p:strVal val="visible"/>
                                      </p:to>
                                    </p:set>
                                    <p:anim calcmode="lin" valueType="num">
                                      <p:cBhvr>
                                        <p:cTn id="7" dur="500" fill="hold"/>
                                        <p:tgtEl>
                                          <p:spTgt spid="9221">
                                            <p:bg/>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221">
                                            <p:bg/>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221">
                                            <p:bg/>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221">
                                            <p:bg/>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9221">
                                            <p:txEl>
                                              <p:pRg st="0" end="0"/>
                                            </p:txEl>
                                          </p:spTgt>
                                        </p:tgtEl>
                                        <p:attrNameLst>
                                          <p:attrName>style.visibility</p:attrName>
                                        </p:attrNameLst>
                                      </p:cBhvr>
                                      <p:to>
                                        <p:strVal val="visible"/>
                                      </p:to>
                                    </p:set>
                                    <p:anim calcmode="lin" valueType="num">
                                      <p:cBhvr>
                                        <p:cTn id="15" dur="500" fill="hold"/>
                                        <p:tgtEl>
                                          <p:spTgt spid="9221">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9221">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9221">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922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9221">
                                            <p:txEl>
                                              <p:pRg st="2" end="2"/>
                                            </p:txEl>
                                          </p:spTgt>
                                        </p:tgtEl>
                                        <p:attrNameLst>
                                          <p:attrName>style.visibility</p:attrName>
                                        </p:attrNameLst>
                                      </p:cBhvr>
                                      <p:to>
                                        <p:strVal val="visible"/>
                                      </p:to>
                                    </p:set>
                                    <p:anim calcmode="lin" valueType="num">
                                      <p:cBhvr>
                                        <p:cTn id="23" dur="500" fill="hold"/>
                                        <p:tgtEl>
                                          <p:spTgt spid="9221">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9221">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9221">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922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9221">
                                            <p:txEl>
                                              <p:pRg st="3" end="3"/>
                                            </p:txEl>
                                          </p:spTgt>
                                        </p:tgtEl>
                                        <p:attrNameLst>
                                          <p:attrName>style.visibility</p:attrName>
                                        </p:attrNameLst>
                                      </p:cBhvr>
                                      <p:to>
                                        <p:strVal val="visible"/>
                                      </p:to>
                                    </p:set>
                                    <p:anim calcmode="lin" valueType="num">
                                      <p:cBhvr>
                                        <p:cTn id="31" dur="500" fill="hold"/>
                                        <p:tgtEl>
                                          <p:spTgt spid="9221">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9221">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9221">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922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9221">
                                            <p:txEl>
                                              <p:pRg st="4" end="4"/>
                                            </p:txEl>
                                          </p:spTgt>
                                        </p:tgtEl>
                                        <p:attrNameLst>
                                          <p:attrName>style.visibility</p:attrName>
                                        </p:attrNameLst>
                                      </p:cBhvr>
                                      <p:to>
                                        <p:strVal val="visible"/>
                                      </p:to>
                                    </p:set>
                                    <p:anim calcmode="lin" valueType="num">
                                      <p:cBhvr>
                                        <p:cTn id="39" dur="500" fill="hold"/>
                                        <p:tgtEl>
                                          <p:spTgt spid="9221">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9221">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9221">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922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grpId="0" nodeType="clickEffect">
                                  <p:stCondLst>
                                    <p:cond delay="0"/>
                                  </p:stCondLst>
                                  <p:childTnLst>
                                    <p:set>
                                      <p:cBhvr>
                                        <p:cTn id="46" dur="1" fill="hold">
                                          <p:stCondLst>
                                            <p:cond delay="0"/>
                                          </p:stCondLst>
                                        </p:cTn>
                                        <p:tgtEl>
                                          <p:spTgt spid="9221">
                                            <p:txEl>
                                              <p:pRg st="5" end="5"/>
                                            </p:txEl>
                                          </p:spTgt>
                                        </p:tgtEl>
                                        <p:attrNameLst>
                                          <p:attrName>style.visibility</p:attrName>
                                        </p:attrNameLst>
                                      </p:cBhvr>
                                      <p:to>
                                        <p:strVal val="visible"/>
                                      </p:to>
                                    </p:set>
                                    <p:anim calcmode="lin" valueType="num">
                                      <p:cBhvr>
                                        <p:cTn id="47" dur="500" fill="hold"/>
                                        <p:tgtEl>
                                          <p:spTgt spid="9221">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9221">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9221">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922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grpId="0" nodeType="clickEffect">
                                  <p:stCondLst>
                                    <p:cond delay="0"/>
                                  </p:stCondLst>
                                  <p:childTnLst>
                                    <p:set>
                                      <p:cBhvr>
                                        <p:cTn id="54" dur="1" fill="hold">
                                          <p:stCondLst>
                                            <p:cond delay="0"/>
                                          </p:stCondLst>
                                        </p:cTn>
                                        <p:tgtEl>
                                          <p:spTgt spid="9221">
                                            <p:txEl>
                                              <p:pRg st="6" end="6"/>
                                            </p:txEl>
                                          </p:spTgt>
                                        </p:tgtEl>
                                        <p:attrNameLst>
                                          <p:attrName>style.visibility</p:attrName>
                                        </p:attrNameLst>
                                      </p:cBhvr>
                                      <p:to>
                                        <p:strVal val="visible"/>
                                      </p:to>
                                    </p:set>
                                    <p:anim calcmode="lin" valueType="num">
                                      <p:cBhvr>
                                        <p:cTn id="55" dur="500" fill="hold"/>
                                        <p:tgtEl>
                                          <p:spTgt spid="9221">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9221">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9221">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9221">
                                            <p:txEl>
                                              <p:pRg st="6" end="6"/>
                                            </p:txEl>
                                          </p:spTgt>
                                        </p:tgtEl>
                                        <p:attrNameLst>
                                          <p:attrName>ppt_y</p:attrName>
                                        </p:attrNameLst>
                                      </p:cBhvr>
                                      <p:tavLst>
                                        <p:tav tm="0">
                                          <p:val>
                                            <p:strVal val="#ppt_y"/>
                                          </p:val>
                                        </p:tav>
                                        <p:tav tm="100000">
                                          <p:val>
                                            <p:strVal val="#ppt_y"/>
                                          </p:val>
                                        </p:tav>
                                      </p:tavLst>
                                    </p:anim>
                                  </p:childTnLst>
                                </p:cTn>
                              </p:par>
                              <p:par>
                                <p:cTn id="59" presetID="1" presetClass="exit" presetSubtype="0" fill="hold" grpId="1" nodeType="withEffect">
                                  <p:stCondLst>
                                    <p:cond delay="0"/>
                                  </p:stCondLst>
                                  <p:childTnLst>
                                    <p:set>
                                      <p:cBhvr>
                                        <p:cTn id="60" dur="1" fill="hold">
                                          <p:stCondLst>
                                            <p:cond delay="0"/>
                                          </p:stCondLst>
                                        </p:cTn>
                                        <p:tgtEl>
                                          <p:spTgt spid="9221">
                                            <p:txEl>
                                              <p:pRg st="0" end="0"/>
                                            </p:txEl>
                                          </p:spTgt>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9221">
                                            <p:txEl>
                                              <p:pRg st="2" end="2"/>
                                            </p:txEl>
                                          </p:spTgt>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9221">
                                            <p:txEl>
                                              <p:pRg st="3" end="3"/>
                                            </p:txEl>
                                          </p:spTgt>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9221">
                                            <p:txEl>
                                              <p:pRg st="4" end="4"/>
                                            </p:txEl>
                                          </p:spTgt>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9221">
                                            <p:txEl>
                                              <p:pRg st="5" end="5"/>
                                            </p:txEl>
                                          </p:spTgt>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9221">
                                            <p:txEl>
                                              <p:pRg st="6" end="6"/>
                                            </p:txEl>
                                          </p:spTgt>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9221">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build="p" animBg="1"/>
      <p:bldP spid="9221" grpId="1"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TV Shows </a:t>
            </a:r>
            <a:endParaRPr lang="en-US" dirty="0"/>
          </a:p>
        </p:txBody>
      </p:sp>
      <p:sp>
        <p:nvSpPr>
          <p:cNvPr id="3" name="Content Placeholder 2"/>
          <p:cNvSpPr>
            <a:spLocks noGrp="1"/>
          </p:cNvSpPr>
          <p:nvPr>
            <p:ph idx="1"/>
          </p:nvPr>
        </p:nvSpPr>
        <p:spPr>
          <a:solidFill>
            <a:schemeClr val="bg1"/>
          </a:solidFill>
        </p:spPr>
        <p:txBody>
          <a:bodyPr>
            <a:normAutofit/>
          </a:bodyPr>
          <a:lstStyle/>
          <a:p>
            <a:endParaRPr lang="en-US" dirty="0"/>
          </a:p>
        </p:txBody>
      </p:sp>
      <p:pic>
        <p:nvPicPr>
          <p:cNvPr id="11266" name="Picture 2" descr="https://encrypted-tbn1.gstatic.com/images?q=tbn:ANd9GcSSwnFhYC1-RLl6YQJe2EdX75RCpEJlHZ9JdKBDqqXcOyZ3yvbJ"/>
          <p:cNvPicPr>
            <a:picLocks noChangeAspect="1" noChangeArrowheads="1"/>
          </p:cNvPicPr>
          <p:nvPr/>
        </p:nvPicPr>
        <p:blipFill>
          <a:blip r:embed="rId2" cstate="print"/>
          <a:srcRect/>
          <a:stretch>
            <a:fillRect/>
          </a:stretch>
        </p:blipFill>
        <p:spPr bwMode="auto">
          <a:xfrm>
            <a:off x="381000" y="1524000"/>
            <a:ext cx="4191000" cy="1969124"/>
          </a:xfrm>
          <a:prstGeom prst="rect">
            <a:avLst/>
          </a:prstGeom>
          <a:noFill/>
        </p:spPr>
      </p:pic>
      <p:pic>
        <p:nvPicPr>
          <p:cNvPr id="11268" name="Picture 4" descr="http://ia.media-imdb.com/images/M/MV5BMTIwODM5OTQ0Ml5BMl5BanBnXkFtZTcwMjkxNjc0MQ@@._V1_SY317_CR11,0,214,317_.jpg"/>
          <p:cNvPicPr>
            <a:picLocks noChangeAspect="1" noChangeArrowheads="1"/>
          </p:cNvPicPr>
          <p:nvPr/>
        </p:nvPicPr>
        <p:blipFill>
          <a:blip r:embed="rId3" cstate="print"/>
          <a:srcRect/>
          <a:stretch>
            <a:fillRect/>
          </a:stretch>
        </p:blipFill>
        <p:spPr bwMode="auto">
          <a:xfrm>
            <a:off x="6629400" y="1600200"/>
            <a:ext cx="2038350" cy="3019425"/>
          </a:xfrm>
          <a:prstGeom prst="rect">
            <a:avLst/>
          </a:prstGeom>
          <a:noFill/>
        </p:spPr>
      </p:pic>
      <p:pic>
        <p:nvPicPr>
          <p:cNvPr id="11270" name="Picture 6" descr="https://encrypted-tbn0.gstatic.com/images?q=tbn:ANd9GcQyFKJZ8E9AiRRs1Kjaz_ebrafBRzBN5E42MmkIDXrx07QV9SM3"/>
          <p:cNvPicPr>
            <a:picLocks noChangeAspect="1" noChangeArrowheads="1"/>
          </p:cNvPicPr>
          <p:nvPr/>
        </p:nvPicPr>
        <p:blipFill>
          <a:blip r:embed="rId4" cstate="print"/>
          <a:srcRect/>
          <a:stretch>
            <a:fillRect/>
          </a:stretch>
        </p:blipFill>
        <p:spPr bwMode="auto">
          <a:xfrm>
            <a:off x="3276600" y="2667000"/>
            <a:ext cx="2638425" cy="3962401"/>
          </a:xfrm>
          <a:prstGeom prst="rect">
            <a:avLst/>
          </a:prstGeom>
          <a:noFill/>
        </p:spPr>
      </p:pic>
      <p:pic>
        <p:nvPicPr>
          <p:cNvPr id="11272" name="Picture 8" descr="http://hairstylecrew.com/wp-content/uploads/2012/11/05c48_Men_Hairstyle_TomSelleckMagnumPI.jpg"/>
          <p:cNvPicPr>
            <a:picLocks noChangeAspect="1" noChangeArrowheads="1"/>
          </p:cNvPicPr>
          <p:nvPr/>
        </p:nvPicPr>
        <p:blipFill>
          <a:blip r:embed="rId5" cstate="print"/>
          <a:srcRect/>
          <a:stretch>
            <a:fillRect/>
          </a:stretch>
        </p:blipFill>
        <p:spPr bwMode="auto">
          <a:xfrm>
            <a:off x="152400" y="2743200"/>
            <a:ext cx="3162300" cy="3962401"/>
          </a:xfrm>
          <a:prstGeom prst="rect">
            <a:avLst/>
          </a:prstGeom>
          <a:noFill/>
        </p:spPr>
      </p:pic>
      <p:pic>
        <p:nvPicPr>
          <p:cNvPr id="11274" name="Picture 10" descr="http://waffleironblog.com/wp-content/uploads/2012/02/the-a-team.jpg"/>
          <p:cNvPicPr>
            <a:picLocks noChangeAspect="1" noChangeArrowheads="1"/>
          </p:cNvPicPr>
          <p:nvPr/>
        </p:nvPicPr>
        <p:blipFill>
          <a:blip r:embed="rId6" cstate="print"/>
          <a:srcRect/>
          <a:stretch>
            <a:fillRect/>
          </a:stretch>
        </p:blipFill>
        <p:spPr bwMode="auto">
          <a:xfrm>
            <a:off x="4391025" y="0"/>
            <a:ext cx="4752975" cy="3771901"/>
          </a:xfrm>
          <a:prstGeom prst="rect">
            <a:avLst/>
          </a:prstGeom>
          <a:noFill/>
        </p:spPr>
      </p:pic>
      <p:pic>
        <p:nvPicPr>
          <p:cNvPr id="11276" name="Picture 12" descr="http://ia.media-imdb.com/images/M/MV5BMTMyNzA3ODA0OF5BMl5BanBnXkFtZTcwNTc5NTEzMQ@@._V1_SY317_CR10,0,214,317_.jpg"/>
          <p:cNvPicPr>
            <a:picLocks noChangeAspect="1" noChangeArrowheads="1"/>
          </p:cNvPicPr>
          <p:nvPr/>
        </p:nvPicPr>
        <p:blipFill>
          <a:blip r:embed="rId7" cstate="print"/>
          <a:srcRect/>
          <a:stretch>
            <a:fillRect/>
          </a:stretch>
        </p:blipFill>
        <p:spPr bwMode="auto">
          <a:xfrm>
            <a:off x="609600" y="228600"/>
            <a:ext cx="2819400" cy="4176401"/>
          </a:xfrm>
          <a:prstGeom prst="rect">
            <a:avLst/>
          </a:prstGeom>
          <a:noFill/>
        </p:spPr>
      </p:pic>
      <p:pic>
        <p:nvPicPr>
          <p:cNvPr id="11278" name="Picture 14" descr="http://jaysanalysis.files.wordpress.com/2010/09/golden_girls-1p0f.png"/>
          <p:cNvPicPr>
            <a:picLocks noChangeAspect="1" noChangeArrowheads="1"/>
          </p:cNvPicPr>
          <p:nvPr/>
        </p:nvPicPr>
        <p:blipFill>
          <a:blip r:embed="rId8" cstate="print"/>
          <a:srcRect/>
          <a:stretch>
            <a:fillRect/>
          </a:stretch>
        </p:blipFill>
        <p:spPr bwMode="auto">
          <a:xfrm>
            <a:off x="5524500" y="3562349"/>
            <a:ext cx="3619500" cy="3295651"/>
          </a:xfrm>
          <a:prstGeom prst="rect">
            <a:avLst/>
          </a:prstGeom>
          <a:noFill/>
        </p:spPr>
      </p:pic>
      <p:pic>
        <p:nvPicPr>
          <p:cNvPr id="11280" name="Picture 16" descr="http://www.sitcomsonline.com/photos/thefactsoflife-seasons1and2.jpg"/>
          <p:cNvPicPr>
            <a:picLocks noChangeAspect="1" noChangeArrowheads="1"/>
          </p:cNvPicPr>
          <p:nvPr/>
        </p:nvPicPr>
        <p:blipFill>
          <a:blip r:embed="rId9" cstate="print"/>
          <a:srcRect/>
          <a:stretch>
            <a:fillRect/>
          </a:stretch>
        </p:blipFill>
        <p:spPr bwMode="auto">
          <a:xfrm>
            <a:off x="2895599" y="2743201"/>
            <a:ext cx="3086099" cy="4114800"/>
          </a:xfrm>
          <a:prstGeom prst="rect">
            <a:avLst/>
          </a:prstGeom>
          <a:noFill/>
        </p:spPr>
      </p:pic>
      <p:pic>
        <p:nvPicPr>
          <p:cNvPr id="11282" name="Picture 18" descr="http://blogs-images.forbes.com/erikkain/files/2011/10/wonderyears1.jpg"/>
          <p:cNvPicPr>
            <a:picLocks noChangeAspect="1" noChangeArrowheads="1"/>
          </p:cNvPicPr>
          <p:nvPr/>
        </p:nvPicPr>
        <p:blipFill>
          <a:blip r:embed="rId10" cstate="print"/>
          <a:srcRect/>
          <a:stretch>
            <a:fillRect/>
          </a:stretch>
        </p:blipFill>
        <p:spPr bwMode="auto">
          <a:xfrm>
            <a:off x="2514600" y="0"/>
            <a:ext cx="3388551"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268"/>
                                        </p:tgtEl>
                                        <p:attrNameLst>
                                          <p:attrName>style.visibility</p:attrName>
                                        </p:attrNameLst>
                                      </p:cBhvr>
                                      <p:to>
                                        <p:strVal val="visible"/>
                                      </p:to>
                                    </p:set>
                                    <p:animEffect transition="in" filter="box(in)">
                                      <p:cBhvr>
                                        <p:cTn id="12" dur="500"/>
                                        <p:tgtEl>
                                          <p:spTgt spid="1126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270"/>
                                        </p:tgtEl>
                                        <p:attrNameLst>
                                          <p:attrName>style.visibility</p:attrName>
                                        </p:attrNameLst>
                                      </p:cBhvr>
                                      <p:to>
                                        <p:strVal val="visible"/>
                                      </p:to>
                                    </p:set>
                                    <p:animEffect transition="in" filter="checkerboard(across)">
                                      <p:cBhvr>
                                        <p:cTn id="17" dur="500"/>
                                        <p:tgtEl>
                                          <p:spTgt spid="1127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1272"/>
                                        </p:tgtEl>
                                        <p:attrNameLst>
                                          <p:attrName>style.visibility</p:attrName>
                                        </p:attrNameLst>
                                      </p:cBhvr>
                                      <p:to>
                                        <p:strVal val="visible"/>
                                      </p:to>
                                    </p:set>
                                    <p:animEffect transition="in" filter="diamond(in)">
                                      <p:cBhvr>
                                        <p:cTn id="22" dur="1000"/>
                                        <p:tgtEl>
                                          <p:spTgt spid="1127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274"/>
                                        </p:tgtEl>
                                        <p:attrNameLst>
                                          <p:attrName>style.visibility</p:attrName>
                                        </p:attrNameLst>
                                      </p:cBhvr>
                                      <p:to>
                                        <p:strVal val="visible"/>
                                      </p:to>
                                    </p:set>
                                    <p:anim calcmode="lin" valueType="num">
                                      <p:cBhvr additive="base">
                                        <p:cTn id="27" dur="500" fill="hold"/>
                                        <p:tgtEl>
                                          <p:spTgt spid="11274"/>
                                        </p:tgtEl>
                                        <p:attrNameLst>
                                          <p:attrName>ppt_x</p:attrName>
                                        </p:attrNameLst>
                                      </p:cBhvr>
                                      <p:tavLst>
                                        <p:tav tm="0">
                                          <p:val>
                                            <p:strVal val="#ppt_x"/>
                                          </p:val>
                                        </p:tav>
                                        <p:tav tm="100000">
                                          <p:val>
                                            <p:strVal val="#ppt_x"/>
                                          </p:val>
                                        </p:tav>
                                      </p:tavLst>
                                    </p:anim>
                                    <p:anim calcmode="lin" valueType="num">
                                      <p:cBhvr additive="base">
                                        <p:cTn id="28" dur="500" fill="hold"/>
                                        <p:tgtEl>
                                          <p:spTgt spid="1127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1276"/>
                                        </p:tgtEl>
                                        <p:attrNameLst>
                                          <p:attrName>style.visibility</p:attrName>
                                        </p:attrNameLst>
                                      </p:cBhvr>
                                      <p:to>
                                        <p:strVal val="visible"/>
                                      </p:to>
                                    </p:set>
                                    <p:animEffect transition="in" filter="blinds(horizontal)">
                                      <p:cBhvr>
                                        <p:cTn id="33" dur="500"/>
                                        <p:tgtEl>
                                          <p:spTgt spid="11276"/>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nodeType="clickEffect">
                                  <p:stCondLst>
                                    <p:cond delay="0"/>
                                  </p:stCondLst>
                                  <p:childTnLst>
                                    <p:set>
                                      <p:cBhvr>
                                        <p:cTn id="37" dur="1" fill="hold">
                                          <p:stCondLst>
                                            <p:cond delay="0"/>
                                          </p:stCondLst>
                                        </p:cTn>
                                        <p:tgtEl>
                                          <p:spTgt spid="11278"/>
                                        </p:tgtEl>
                                        <p:attrNameLst>
                                          <p:attrName>style.visibility</p:attrName>
                                        </p:attrNameLst>
                                      </p:cBhvr>
                                      <p:to>
                                        <p:strVal val="visible"/>
                                      </p:to>
                                    </p:set>
                                    <p:animEffect transition="in" filter="box(in)">
                                      <p:cBhvr>
                                        <p:cTn id="38" dur="500"/>
                                        <p:tgtEl>
                                          <p:spTgt spid="11278"/>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11280"/>
                                        </p:tgtEl>
                                        <p:attrNameLst>
                                          <p:attrName>style.visibility</p:attrName>
                                        </p:attrNameLst>
                                      </p:cBhvr>
                                      <p:to>
                                        <p:strVal val="visible"/>
                                      </p:to>
                                    </p:set>
                                    <p:animEffect transition="in" filter="checkerboard(across)">
                                      <p:cBhvr>
                                        <p:cTn id="43" dur="500"/>
                                        <p:tgtEl>
                                          <p:spTgt spid="11280"/>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11282"/>
                                        </p:tgtEl>
                                        <p:attrNameLst>
                                          <p:attrName>style.visibility</p:attrName>
                                        </p:attrNameLst>
                                      </p:cBhvr>
                                      <p:to>
                                        <p:strVal val="visible"/>
                                      </p:to>
                                    </p:set>
                                    <p:animEffect transition="in" filter="diamond(in)">
                                      <p:cBhvr>
                                        <p:cTn id="48" dur="10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Movies</a:t>
            </a:r>
            <a:endParaRPr lang="en-US" dirty="0"/>
          </a:p>
        </p:txBody>
      </p:sp>
      <p:sp>
        <p:nvSpPr>
          <p:cNvPr id="3" name="Content Placeholder 2"/>
          <p:cNvSpPr>
            <a:spLocks noGrp="1"/>
          </p:cNvSpPr>
          <p:nvPr>
            <p:ph idx="1"/>
          </p:nvPr>
        </p:nvSpPr>
        <p:spPr>
          <a:solidFill>
            <a:schemeClr val="bg1"/>
          </a:solidFill>
        </p:spPr>
        <p:txBody>
          <a:bodyPr>
            <a:normAutofit/>
          </a:bodyPr>
          <a:lstStyle/>
          <a:p>
            <a:endParaRPr lang="en-US" dirty="0"/>
          </a:p>
        </p:txBody>
      </p:sp>
      <p:pic>
        <p:nvPicPr>
          <p:cNvPr id="10242" name="Picture 2" descr="http://ia.media-imdb.com/images/M/MV5BMjc5OTQwODYyNF5BMl5BanBnXkFtZTcwNzA1MjMzMQ@@._V1_SY317_CR10,0,214,317_.jpg"/>
          <p:cNvPicPr>
            <a:picLocks noChangeAspect="1" noChangeArrowheads="1"/>
          </p:cNvPicPr>
          <p:nvPr/>
        </p:nvPicPr>
        <p:blipFill>
          <a:blip r:embed="rId2" cstate="print"/>
          <a:srcRect/>
          <a:stretch>
            <a:fillRect/>
          </a:stretch>
        </p:blipFill>
        <p:spPr bwMode="auto">
          <a:xfrm>
            <a:off x="380999" y="304800"/>
            <a:ext cx="3035019" cy="4495800"/>
          </a:xfrm>
          <a:prstGeom prst="rect">
            <a:avLst/>
          </a:prstGeom>
          <a:noFill/>
        </p:spPr>
      </p:pic>
      <p:pic>
        <p:nvPicPr>
          <p:cNvPr id="10244" name="Picture 4" descr="http://upload.wikimedia.org/wikipedia/en/thumb/0/00/Dirty_Dancing.jpg/220px-Dirty_Dancing.jpg"/>
          <p:cNvPicPr>
            <a:picLocks noChangeAspect="1" noChangeArrowheads="1"/>
          </p:cNvPicPr>
          <p:nvPr/>
        </p:nvPicPr>
        <p:blipFill>
          <a:blip r:embed="rId3" cstate="print"/>
          <a:srcRect/>
          <a:stretch>
            <a:fillRect/>
          </a:stretch>
        </p:blipFill>
        <p:spPr bwMode="auto">
          <a:xfrm>
            <a:off x="6248400" y="762000"/>
            <a:ext cx="2438400" cy="3801687"/>
          </a:xfrm>
          <a:prstGeom prst="rect">
            <a:avLst/>
          </a:prstGeom>
          <a:noFill/>
        </p:spPr>
      </p:pic>
      <p:pic>
        <p:nvPicPr>
          <p:cNvPr id="10246" name="Picture 6" descr="http://mediasity10.org/uploads/org3/1365579246_220px-terminator1984movieposter.jpg"/>
          <p:cNvPicPr>
            <a:picLocks noChangeAspect="1" noChangeArrowheads="1"/>
          </p:cNvPicPr>
          <p:nvPr/>
        </p:nvPicPr>
        <p:blipFill>
          <a:blip r:embed="rId4" cstate="print"/>
          <a:srcRect/>
          <a:stretch>
            <a:fillRect/>
          </a:stretch>
        </p:blipFill>
        <p:spPr bwMode="auto">
          <a:xfrm>
            <a:off x="3429000" y="2575733"/>
            <a:ext cx="2971800" cy="4444193"/>
          </a:xfrm>
          <a:prstGeom prst="rect">
            <a:avLst/>
          </a:prstGeom>
          <a:noFill/>
        </p:spPr>
      </p:pic>
      <p:pic>
        <p:nvPicPr>
          <p:cNvPr id="10248" name="Picture 8" descr="https://encrypted-tbn1.gstatic.com/images?q=tbn:ANd9GcTB-TJgmVRG6R9iHHiyjQzwcVz2bFXHCydvfQD9YSVzkzSbDYovdQ"/>
          <p:cNvPicPr>
            <a:picLocks noChangeAspect="1" noChangeArrowheads="1"/>
          </p:cNvPicPr>
          <p:nvPr/>
        </p:nvPicPr>
        <p:blipFill>
          <a:blip r:embed="rId5" cstate="print"/>
          <a:srcRect/>
          <a:stretch>
            <a:fillRect/>
          </a:stretch>
        </p:blipFill>
        <p:spPr bwMode="auto">
          <a:xfrm>
            <a:off x="6400800" y="3020226"/>
            <a:ext cx="2590800" cy="3837774"/>
          </a:xfrm>
          <a:prstGeom prst="rect">
            <a:avLst/>
          </a:prstGeom>
          <a:noFill/>
        </p:spPr>
      </p:pic>
      <p:pic>
        <p:nvPicPr>
          <p:cNvPr id="10250" name="Picture 10" descr="http://ia.media-imdb.com/images/M/MV5BMTY1Mzk3MTg0M15BMl5BanBnXkFtZTcwOTQzODYyMQ@@._V1_SY317_CR3,0,214,317_.jpg"/>
          <p:cNvPicPr>
            <a:picLocks noChangeAspect="1" noChangeArrowheads="1"/>
          </p:cNvPicPr>
          <p:nvPr/>
        </p:nvPicPr>
        <p:blipFill>
          <a:blip r:embed="rId6" cstate="print"/>
          <a:srcRect/>
          <a:stretch>
            <a:fillRect/>
          </a:stretch>
        </p:blipFill>
        <p:spPr bwMode="auto">
          <a:xfrm>
            <a:off x="3581400" y="381000"/>
            <a:ext cx="3048000" cy="4515028"/>
          </a:xfrm>
          <a:prstGeom prst="rect">
            <a:avLst/>
          </a:prstGeom>
          <a:noFill/>
        </p:spPr>
      </p:pic>
      <p:pic>
        <p:nvPicPr>
          <p:cNvPr id="10252" name="Picture 12" descr="http://2.bp.blogspot.com/_eWd9vqQ0w7k/TFD1A5FAm0I/AAAAAAAAAFQ/HB_LUk2Jwqg/s1600/ghostbusters_movie_poster.jpg"/>
          <p:cNvPicPr>
            <a:picLocks noChangeAspect="1" noChangeArrowheads="1"/>
          </p:cNvPicPr>
          <p:nvPr/>
        </p:nvPicPr>
        <p:blipFill>
          <a:blip r:embed="rId7" cstate="print"/>
          <a:srcRect/>
          <a:stretch>
            <a:fillRect/>
          </a:stretch>
        </p:blipFill>
        <p:spPr bwMode="auto">
          <a:xfrm>
            <a:off x="228600" y="1897437"/>
            <a:ext cx="3124200" cy="4960563"/>
          </a:xfrm>
          <a:prstGeom prst="rect">
            <a:avLst/>
          </a:prstGeom>
          <a:noFill/>
        </p:spPr>
      </p:pic>
      <p:pic>
        <p:nvPicPr>
          <p:cNvPr id="10254" name="Picture 14" descr="http://tjhouston.com/wp-content/uploads/2011/11/ET.jpg"/>
          <p:cNvPicPr>
            <a:picLocks noChangeAspect="1" noChangeArrowheads="1"/>
          </p:cNvPicPr>
          <p:nvPr/>
        </p:nvPicPr>
        <p:blipFill>
          <a:blip r:embed="rId8" cstate="print"/>
          <a:srcRect/>
          <a:stretch>
            <a:fillRect/>
          </a:stretch>
        </p:blipFill>
        <p:spPr bwMode="auto">
          <a:xfrm>
            <a:off x="3352800" y="2552770"/>
            <a:ext cx="5438775" cy="4076632"/>
          </a:xfrm>
          <a:prstGeom prst="rect">
            <a:avLst/>
          </a:prstGeom>
          <a:noFill/>
        </p:spPr>
      </p:pic>
      <p:pic>
        <p:nvPicPr>
          <p:cNvPr id="10256" name="Picture 16" descr="http://ia.media-imdb.com/images/M/MV5BMTUwODczMTE3N15BMl5BanBnXkFtZTcwNjIyNjEzMQ@@._V1_SY317_CR4,0,214,317_.jpg"/>
          <p:cNvPicPr>
            <a:picLocks noChangeAspect="1" noChangeArrowheads="1"/>
          </p:cNvPicPr>
          <p:nvPr/>
        </p:nvPicPr>
        <p:blipFill>
          <a:blip r:embed="rId9" cstate="print"/>
          <a:srcRect/>
          <a:stretch>
            <a:fillRect/>
          </a:stretch>
        </p:blipFill>
        <p:spPr bwMode="auto">
          <a:xfrm>
            <a:off x="228600" y="228600"/>
            <a:ext cx="3276600" cy="4853655"/>
          </a:xfrm>
          <a:prstGeom prst="rect">
            <a:avLst/>
          </a:prstGeom>
          <a:noFill/>
        </p:spPr>
      </p:pic>
      <p:pic>
        <p:nvPicPr>
          <p:cNvPr id="10258" name="Picture 18" descr="http://upload.wikimedia.org/wikipedia/en/thumb/5/50/The_Breakfast_Club.jpg/220px-The_Breakfast_Club.jpg"/>
          <p:cNvPicPr>
            <a:picLocks noChangeAspect="1" noChangeArrowheads="1"/>
          </p:cNvPicPr>
          <p:nvPr/>
        </p:nvPicPr>
        <p:blipFill>
          <a:blip r:embed="rId10" cstate="print"/>
          <a:srcRect/>
          <a:stretch>
            <a:fillRect/>
          </a:stretch>
        </p:blipFill>
        <p:spPr bwMode="auto">
          <a:xfrm>
            <a:off x="4038600" y="304800"/>
            <a:ext cx="3429000" cy="5361711"/>
          </a:xfrm>
          <a:prstGeom prst="rect">
            <a:avLst/>
          </a:prstGeom>
          <a:noFill/>
        </p:spPr>
      </p:pic>
      <p:pic>
        <p:nvPicPr>
          <p:cNvPr id="10260" name="Picture 20" descr="http://reviewsmybrotherswant.files.wordpress.com/2012/03/indiana-jones-and-the-raiders-of-the-lost-ark-1981.jpg"/>
          <p:cNvPicPr>
            <a:picLocks noChangeAspect="1" noChangeArrowheads="1"/>
          </p:cNvPicPr>
          <p:nvPr/>
        </p:nvPicPr>
        <p:blipFill>
          <a:blip r:embed="rId11" cstate="print"/>
          <a:srcRect/>
          <a:stretch>
            <a:fillRect/>
          </a:stretch>
        </p:blipFill>
        <p:spPr bwMode="auto">
          <a:xfrm>
            <a:off x="1828799" y="1676401"/>
            <a:ext cx="3686907" cy="5181600"/>
          </a:xfrm>
          <a:prstGeom prst="rect">
            <a:avLst/>
          </a:prstGeom>
          <a:noFill/>
        </p:spPr>
      </p:pic>
      <p:pic>
        <p:nvPicPr>
          <p:cNvPr id="10262" name="Picture 22" descr="http://popvinyls.com/wp-content/uploads/2013/01/bttf.jpg"/>
          <p:cNvPicPr>
            <a:picLocks noChangeAspect="1" noChangeArrowheads="1"/>
          </p:cNvPicPr>
          <p:nvPr/>
        </p:nvPicPr>
        <p:blipFill>
          <a:blip r:embed="rId12" cstate="print"/>
          <a:srcRect/>
          <a:stretch>
            <a:fillRect/>
          </a:stretch>
        </p:blipFill>
        <p:spPr bwMode="auto">
          <a:xfrm>
            <a:off x="3429000" y="228600"/>
            <a:ext cx="5715000" cy="32141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ox(in)">
                                      <p:cBhvr>
                                        <p:cTn id="7" dur="5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blinds(horizontal)">
                                      <p:cBhvr>
                                        <p:cTn id="12" dur="500"/>
                                        <p:tgtEl>
                                          <p:spTgt spid="1024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animEffect transition="in" filter="checkerboard(across)">
                                      <p:cBhvr>
                                        <p:cTn id="17" dur="500"/>
                                        <p:tgtEl>
                                          <p:spTgt spid="1024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0248"/>
                                        </p:tgtEl>
                                        <p:attrNameLst>
                                          <p:attrName>style.visibility</p:attrName>
                                        </p:attrNameLst>
                                      </p:cBhvr>
                                      <p:to>
                                        <p:strVal val="visible"/>
                                      </p:to>
                                    </p:set>
                                    <p:animEffect transition="in" filter="diamond(in)">
                                      <p:cBhvr>
                                        <p:cTn id="22" dur="1000"/>
                                        <p:tgtEl>
                                          <p:spTgt spid="1024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250"/>
                                        </p:tgtEl>
                                        <p:attrNameLst>
                                          <p:attrName>style.visibility</p:attrName>
                                        </p:attrNameLst>
                                      </p:cBhvr>
                                      <p:to>
                                        <p:strVal val="visible"/>
                                      </p:to>
                                    </p:set>
                                    <p:anim calcmode="lin" valueType="num">
                                      <p:cBhvr additive="base">
                                        <p:cTn id="27" dur="500" fill="hold"/>
                                        <p:tgtEl>
                                          <p:spTgt spid="10250"/>
                                        </p:tgtEl>
                                        <p:attrNameLst>
                                          <p:attrName>ppt_x</p:attrName>
                                        </p:attrNameLst>
                                      </p:cBhvr>
                                      <p:tavLst>
                                        <p:tav tm="0">
                                          <p:val>
                                            <p:strVal val="#ppt_x"/>
                                          </p:val>
                                        </p:tav>
                                        <p:tav tm="100000">
                                          <p:val>
                                            <p:strVal val="#ppt_x"/>
                                          </p:val>
                                        </p:tav>
                                      </p:tavLst>
                                    </p:anim>
                                    <p:anim calcmode="lin" valueType="num">
                                      <p:cBhvr additive="base">
                                        <p:cTn id="28" dur="500" fill="hold"/>
                                        <p:tgtEl>
                                          <p:spTgt spid="1025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0252"/>
                                        </p:tgtEl>
                                        <p:attrNameLst>
                                          <p:attrName>style.visibility</p:attrName>
                                        </p:attrNameLst>
                                      </p:cBhvr>
                                      <p:to>
                                        <p:strVal val="visible"/>
                                      </p:to>
                                    </p:set>
                                    <p:animEffect transition="in" filter="checkerboard(across)">
                                      <p:cBhvr>
                                        <p:cTn id="33" dur="500"/>
                                        <p:tgtEl>
                                          <p:spTgt spid="1025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0254"/>
                                        </p:tgtEl>
                                        <p:attrNameLst>
                                          <p:attrName>style.visibility</p:attrName>
                                        </p:attrNameLst>
                                      </p:cBhvr>
                                      <p:to>
                                        <p:strVal val="visible"/>
                                      </p:to>
                                    </p:set>
                                    <p:animEffect transition="in" filter="blinds(horizontal)">
                                      <p:cBhvr>
                                        <p:cTn id="38" dur="500"/>
                                        <p:tgtEl>
                                          <p:spTgt spid="10254"/>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nodeType="clickEffect">
                                  <p:stCondLst>
                                    <p:cond delay="0"/>
                                  </p:stCondLst>
                                  <p:childTnLst>
                                    <p:set>
                                      <p:cBhvr>
                                        <p:cTn id="42" dur="1" fill="hold">
                                          <p:stCondLst>
                                            <p:cond delay="0"/>
                                          </p:stCondLst>
                                        </p:cTn>
                                        <p:tgtEl>
                                          <p:spTgt spid="10256"/>
                                        </p:tgtEl>
                                        <p:attrNameLst>
                                          <p:attrName>style.visibility</p:attrName>
                                        </p:attrNameLst>
                                      </p:cBhvr>
                                      <p:to>
                                        <p:strVal val="visible"/>
                                      </p:to>
                                    </p:set>
                                    <p:animEffect transition="in" filter="box(in)">
                                      <p:cBhvr>
                                        <p:cTn id="43" dur="500"/>
                                        <p:tgtEl>
                                          <p:spTgt spid="10256"/>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10258"/>
                                        </p:tgtEl>
                                        <p:attrNameLst>
                                          <p:attrName>style.visibility</p:attrName>
                                        </p:attrNameLst>
                                      </p:cBhvr>
                                      <p:to>
                                        <p:strVal val="visible"/>
                                      </p:to>
                                    </p:set>
                                    <p:animEffect transition="in" filter="checkerboard(across)">
                                      <p:cBhvr>
                                        <p:cTn id="48" dur="500"/>
                                        <p:tgtEl>
                                          <p:spTgt spid="10258"/>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nodeType="clickEffect">
                                  <p:stCondLst>
                                    <p:cond delay="0"/>
                                  </p:stCondLst>
                                  <p:childTnLst>
                                    <p:set>
                                      <p:cBhvr>
                                        <p:cTn id="52" dur="1" fill="hold">
                                          <p:stCondLst>
                                            <p:cond delay="0"/>
                                          </p:stCondLst>
                                        </p:cTn>
                                        <p:tgtEl>
                                          <p:spTgt spid="10260"/>
                                        </p:tgtEl>
                                        <p:attrNameLst>
                                          <p:attrName>style.visibility</p:attrName>
                                        </p:attrNameLst>
                                      </p:cBhvr>
                                      <p:to>
                                        <p:strVal val="visible"/>
                                      </p:to>
                                    </p:set>
                                    <p:animEffect transition="in" filter="diamond(in)">
                                      <p:cBhvr>
                                        <p:cTn id="53" dur="1000"/>
                                        <p:tgtEl>
                                          <p:spTgt spid="10260"/>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0262"/>
                                        </p:tgtEl>
                                        <p:attrNameLst>
                                          <p:attrName>style.visibility</p:attrName>
                                        </p:attrNameLst>
                                      </p:cBhvr>
                                      <p:to>
                                        <p:strVal val="visible"/>
                                      </p:to>
                                    </p:set>
                                    <p:anim calcmode="lin" valueType="num">
                                      <p:cBhvr additive="base">
                                        <p:cTn id="58" dur="500" fill="hold"/>
                                        <p:tgtEl>
                                          <p:spTgt spid="10262"/>
                                        </p:tgtEl>
                                        <p:attrNameLst>
                                          <p:attrName>ppt_x</p:attrName>
                                        </p:attrNameLst>
                                      </p:cBhvr>
                                      <p:tavLst>
                                        <p:tav tm="0">
                                          <p:val>
                                            <p:strVal val="#ppt_x"/>
                                          </p:val>
                                        </p:tav>
                                        <p:tav tm="100000">
                                          <p:val>
                                            <p:strVal val="#ppt_x"/>
                                          </p:val>
                                        </p:tav>
                                      </p:tavLst>
                                    </p:anim>
                                    <p:anim calcmode="lin" valueType="num">
                                      <p:cBhvr additive="base">
                                        <p:cTn id="59" dur="500" fill="hold"/>
                                        <p:tgtEl>
                                          <p:spTgt spid="102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Slang</a:t>
            </a:r>
            <a:endParaRPr lang="en-US" dirty="0"/>
          </a:p>
        </p:txBody>
      </p:sp>
      <p:sp>
        <p:nvSpPr>
          <p:cNvPr id="3" name="Content Placeholder 2"/>
          <p:cNvSpPr>
            <a:spLocks noGrp="1"/>
          </p:cNvSpPr>
          <p:nvPr>
            <p:ph idx="1"/>
          </p:nvPr>
        </p:nvSpPr>
        <p:spPr>
          <a:solidFill>
            <a:schemeClr val="bg1"/>
          </a:solidFill>
        </p:spPr>
        <p:txBody>
          <a:bodyPr>
            <a:normAutofit fontScale="77500" lnSpcReduction="20000"/>
          </a:bodyPr>
          <a:lstStyle/>
          <a:p>
            <a:r>
              <a:rPr lang="en-US" b="1" dirty="0" smtClean="0"/>
              <a:t>Bad</a:t>
            </a:r>
          </a:p>
          <a:p>
            <a:pPr lvl="1"/>
            <a:r>
              <a:rPr lang="en-US" dirty="0" smtClean="0"/>
              <a:t>Describes someone or something that was cooler than the word cool could adequately convey. </a:t>
            </a:r>
          </a:p>
          <a:p>
            <a:pPr lvl="1"/>
            <a:r>
              <a:rPr lang="en-US" dirty="0" smtClean="0"/>
              <a:t>“That is one bad locker door, Brenda!”</a:t>
            </a:r>
          </a:p>
          <a:p>
            <a:r>
              <a:rPr lang="en-US" b="1" dirty="0" smtClean="0"/>
              <a:t>No duh</a:t>
            </a:r>
          </a:p>
          <a:p>
            <a:pPr lvl="1"/>
            <a:r>
              <a:rPr lang="en-US" dirty="0" smtClean="0"/>
              <a:t>Replying  ‘no duh’ to a statement made by another showed that you were way ahead of them when it came to putting things together (points out the obvious)</a:t>
            </a:r>
          </a:p>
          <a:p>
            <a:pPr lvl="1"/>
            <a:r>
              <a:rPr lang="en-US" dirty="0" smtClean="0"/>
              <a:t>“Sheena Easton is wicked hot.”     “No duh, man.”</a:t>
            </a:r>
          </a:p>
          <a:p>
            <a:r>
              <a:rPr lang="en-US" b="1" dirty="0" smtClean="0"/>
              <a:t>What’s Your Damage?</a:t>
            </a:r>
            <a:endParaRPr lang="en-US" dirty="0"/>
          </a:p>
          <a:p>
            <a:pPr lvl="1"/>
            <a:r>
              <a:rPr lang="en-US" dirty="0" smtClean="0"/>
              <a:t>Basically means “What’s your problem?” </a:t>
            </a:r>
          </a:p>
          <a:p>
            <a:pPr lvl="1"/>
            <a:r>
              <a:rPr lang="en-US" dirty="0" smtClean="0"/>
              <a:t>Can be used to imply that someone else is an idiot for having a specific opinion or for doing a certain thing: “You like NKOTB but not Michael Jackson? What’s your damage?”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Slang Cont’d.</a:t>
            </a:r>
            <a:endParaRPr lang="en-US" dirty="0"/>
          </a:p>
        </p:txBody>
      </p:sp>
      <p:sp>
        <p:nvSpPr>
          <p:cNvPr id="3" name="Content Placeholder 2"/>
          <p:cNvSpPr>
            <a:spLocks noGrp="1"/>
          </p:cNvSpPr>
          <p:nvPr>
            <p:ph idx="1"/>
          </p:nvPr>
        </p:nvSpPr>
        <p:spPr>
          <a:solidFill>
            <a:schemeClr val="bg1"/>
          </a:solidFill>
        </p:spPr>
        <p:txBody>
          <a:bodyPr>
            <a:normAutofit fontScale="77500" lnSpcReduction="20000"/>
          </a:bodyPr>
          <a:lstStyle/>
          <a:p>
            <a:r>
              <a:rPr lang="en-US" b="1" dirty="0" smtClean="0"/>
              <a:t>Eat my Shorts</a:t>
            </a:r>
            <a:endParaRPr lang="en-US" dirty="0"/>
          </a:p>
          <a:p>
            <a:pPr lvl="1"/>
            <a:r>
              <a:rPr lang="en-US" dirty="0" smtClean="0"/>
              <a:t>Used in the 1985 movie “The Breakfast Club” and used as a comeback insult: </a:t>
            </a:r>
          </a:p>
          <a:p>
            <a:pPr lvl="1"/>
            <a:r>
              <a:rPr lang="en-US" i="1" dirty="0" smtClean="0"/>
              <a:t>“Nice shirt, Kowalski.” </a:t>
            </a:r>
            <a:br>
              <a:rPr lang="en-US" i="1" dirty="0" smtClean="0"/>
            </a:br>
            <a:r>
              <a:rPr lang="en-US" i="1" dirty="0" smtClean="0"/>
              <a:t>“Eat my shorts, dude!”</a:t>
            </a:r>
          </a:p>
          <a:p>
            <a:r>
              <a:rPr lang="en-US" b="1" dirty="0" smtClean="0"/>
              <a:t>Righteous</a:t>
            </a:r>
            <a:endParaRPr lang="en-US" dirty="0"/>
          </a:p>
          <a:p>
            <a:pPr lvl="1"/>
            <a:r>
              <a:rPr lang="en-US" dirty="0" smtClean="0"/>
              <a:t>Used to describe something that is totally cool</a:t>
            </a:r>
          </a:p>
          <a:p>
            <a:pPr lvl="1"/>
            <a:r>
              <a:rPr lang="en-US" i="1" dirty="0" smtClean="0"/>
              <a:t>“Cyndi </a:t>
            </a:r>
            <a:r>
              <a:rPr lang="en-US" i="1" dirty="0" err="1" smtClean="0"/>
              <a:t>Lauper’s</a:t>
            </a:r>
            <a:r>
              <a:rPr lang="en-US" i="1" dirty="0" smtClean="0"/>
              <a:t> last album was definitely righteous.”</a:t>
            </a:r>
          </a:p>
          <a:p>
            <a:r>
              <a:rPr lang="en-US" b="1" dirty="0" smtClean="0"/>
              <a:t>Take A Chill Pill</a:t>
            </a:r>
            <a:endParaRPr lang="en-US" dirty="0"/>
          </a:p>
          <a:p>
            <a:pPr lvl="1"/>
            <a:r>
              <a:rPr lang="en-US" dirty="0" smtClean="0"/>
              <a:t>Relax, cool out, calm down; used when someone is freaking out for no reason</a:t>
            </a:r>
          </a:p>
          <a:p>
            <a:pPr lvl="1"/>
            <a:r>
              <a:rPr lang="en-US" i="1" dirty="0" smtClean="0"/>
              <a:t>“Take a chill pill, Denise, I’m sure he’ll call you back when he gets home from work.”</a:t>
            </a:r>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ox(in)">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WordArt 4"/>
          <p:cNvSpPr>
            <a:spLocks noChangeArrowheads="1" noChangeShapeType="1" noTextEdit="1"/>
          </p:cNvSpPr>
          <p:nvPr/>
        </p:nvSpPr>
        <p:spPr bwMode="auto">
          <a:xfrm>
            <a:off x="1295400" y="228600"/>
            <a:ext cx="6324600" cy="1371600"/>
          </a:xfrm>
          <a:prstGeom prst="rect">
            <a:avLst/>
          </a:prstGeom>
        </p:spPr>
        <p:txBody>
          <a:bodyPr wrap="none" fromWordArt="1">
            <a:prstTxWarp prst="textDeflate">
              <a:avLst>
                <a:gd name="adj" fmla="val 26227"/>
              </a:avLst>
            </a:prstTxWarp>
          </a:bodyPr>
          <a:lstStyle/>
          <a:p>
            <a:pPr>
              <a:defRPr/>
            </a:pPr>
            <a:r>
              <a:rPr lang="en-US" sz="3600" u="sng" kern="10" dirty="0">
                <a:ln w="25400">
                  <a:solidFill>
                    <a:srgbClr val="000080"/>
                  </a:solidFill>
                  <a:round/>
                  <a:headEnd/>
                  <a:tailEnd/>
                </a:ln>
                <a:solidFill>
                  <a:srgbClr val="00FF00"/>
                </a:solidFill>
                <a:latin typeface="Huxtable"/>
              </a:rPr>
              <a:t>1981-1989</a:t>
            </a:r>
          </a:p>
        </p:txBody>
      </p:sp>
      <p:pic>
        <p:nvPicPr>
          <p:cNvPr id="7173" name="Picture 5"/>
          <p:cNvPicPr>
            <a:picLocks noChangeAspect="1" noChangeArrowheads="1"/>
          </p:cNvPicPr>
          <p:nvPr/>
        </p:nvPicPr>
        <p:blipFill>
          <a:blip r:embed="rId2" cstate="print"/>
          <a:srcRect/>
          <a:stretch>
            <a:fillRect/>
          </a:stretch>
        </p:blipFill>
        <p:spPr bwMode="auto">
          <a:xfrm>
            <a:off x="914400" y="1600200"/>
            <a:ext cx="3660775" cy="4724400"/>
          </a:xfrm>
          <a:prstGeom prst="rect">
            <a:avLst/>
          </a:prstGeom>
          <a:noFill/>
          <a:ln w="9525">
            <a:noFill/>
            <a:miter lim="800000"/>
            <a:headEnd/>
            <a:tailEnd/>
          </a:ln>
        </p:spPr>
      </p:pic>
      <p:sp>
        <p:nvSpPr>
          <p:cNvPr id="7177" name="WordArt 9"/>
          <p:cNvSpPr>
            <a:spLocks noChangeArrowheads="1" noChangeShapeType="1" noTextEdit="1"/>
          </p:cNvSpPr>
          <p:nvPr/>
        </p:nvSpPr>
        <p:spPr bwMode="auto">
          <a:xfrm>
            <a:off x="4876800" y="2667000"/>
            <a:ext cx="3752850" cy="1981200"/>
          </a:xfrm>
          <a:prstGeom prst="rect">
            <a:avLst/>
          </a:prstGeom>
        </p:spPr>
        <p:txBody>
          <a:bodyPr wrap="none" fromWordArt="1">
            <a:prstTxWarp prst="textPlain">
              <a:avLst>
                <a:gd name="adj" fmla="val 50000"/>
              </a:avLst>
            </a:prstTxWarp>
          </a:bodyPr>
          <a:lstStyle/>
          <a:p>
            <a:pPr>
              <a:defRPr/>
            </a:pPr>
            <a:r>
              <a:rPr lang="en-US" sz="3600" kern="10">
                <a:ln w="9525">
                  <a:solidFill>
                    <a:srgbClr val="000000"/>
                  </a:solidFill>
                  <a:round/>
                  <a:headEnd/>
                  <a:tailEnd/>
                </a:ln>
                <a:solidFill>
                  <a:srgbClr val="FFFFFF"/>
                </a:solidFill>
                <a:latin typeface="Arial Black"/>
              </a:rPr>
              <a:t>Ronald </a:t>
            </a:r>
          </a:p>
          <a:p>
            <a:pPr>
              <a:defRPr/>
            </a:pPr>
            <a:r>
              <a:rPr lang="en-US" sz="3600" kern="10">
                <a:ln w="9525">
                  <a:solidFill>
                    <a:srgbClr val="000000"/>
                  </a:solidFill>
                  <a:round/>
                  <a:headEnd/>
                  <a:tailEnd/>
                </a:ln>
                <a:solidFill>
                  <a:srgbClr val="FFFFFF"/>
                </a:solidFill>
                <a:latin typeface="Arial Black"/>
              </a:rPr>
              <a:t>Reagan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diamond(in)">
                                      <p:cBhvr>
                                        <p:cTn id="7" dur="2000"/>
                                        <p:tgtEl>
                                          <p:spTgt spid="7177"/>
                                        </p:tgtEl>
                                      </p:cBhvr>
                                    </p:animEffect>
                                  </p:childTnLst>
                                </p:cTn>
                              </p:par>
                              <p:par>
                                <p:cTn id="8" presetID="8" presetClass="entr" presetSubtype="16" fill="hold" nodeType="withEffect">
                                  <p:stCondLst>
                                    <p:cond delay="0"/>
                                  </p:stCondLst>
                                  <p:childTnLst>
                                    <p:set>
                                      <p:cBhvr>
                                        <p:cTn id="9" dur="1" fill="hold">
                                          <p:stCondLst>
                                            <p:cond delay="0"/>
                                          </p:stCondLst>
                                        </p:cTn>
                                        <p:tgtEl>
                                          <p:spTgt spid="7173"/>
                                        </p:tgtEl>
                                        <p:attrNameLst>
                                          <p:attrName>style.visibility</p:attrName>
                                        </p:attrNameLst>
                                      </p:cBhvr>
                                      <p:to>
                                        <p:strVal val="visible"/>
                                      </p:to>
                                    </p:set>
                                    <p:animEffect transition="in" filter="diamond(in)">
                                      <p:cBhvr>
                                        <p:cTn id="10" dur="20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Slang Cont’d.</a:t>
            </a:r>
            <a:endParaRPr lang="en-US" dirty="0"/>
          </a:p>
        </p:txBody>
      </p:sp>
      <p:sp>
        <p:nvSpPr>
          <p:cNvPr id="3" name="Content Placeholder 2"/>
          <p:cNvSpPr>
            <a:spLocks noGrp="1"/>
          </p:cNvSpPr>
          <p:nvPr>
            <p:ph idx="1"/>
          </p:nvPr>
        </p:nvSpPr>
        <p:spPr>
          <a:solidFill>
            <a:schemeClr val="bg1"/>
          </a:solidFill>
        </p:spPr>
        <p:txBody>
          <a:bodyPr>
            <a:normAutofit fontScale="85000" lnSpcReduction="20000"/>
          </a:bodyPr>
          <a:lstStyle/>
          <a:p>
            <a:r>
              <a:rPr lang="en-US" b="1" dirty="0" smtClean="0"/>
              <a:t>Barf Me Out</a:t>
            </a:r>
            <a:endParaRPr lang="en-US" dirty="0"/>
          </a:p>
          <a:p>
            <a:pPr lvl="1"/>
            <a:r>
              <a:rPr lang="en-US" dirty="0" smtClean="0"/>
              <a:t>A phrase used to react to a particularly offensive comment, remark or piece of news</a:t>
            </a:r>
          </a:p>
          <a:p>
            <a:pPr lvl="1"/>
            <a:r>
              <a:rPr lang="en-US" i="1" dirty="0" smtClean="0"/>
              <a:t>Janis is dating Steve? Like barf me out!”</a:t>
            </a:r>
            <a:endParaRPr lang="en-US" dirty="0"/>
          </a:p>
          <a:p>
            <a:r>
              <a:rPr lang="en-US" b="1" dirty="0" smtClean="0"/>
              <a:t>Gag Me With a Spoon</a:t>
            </a:r>
            <a:endParaRPr lang="en-US" dirty="0"/>
          </a:p>
          <a:p>
            <a:pPr lvl="1"/>
            <a:r>
              <a:rPr lang="en-US" dirty="0" smtClean="0"/>
              <a:t>Similar to barf me out, but a bit more versatile </a:t>
            </a:r>
          </a:p>
          <a:p>
            <a:pPr lvl="1"/>
            <a:r>
              <a:rPr lang="en-US" dirty="0" smtClean="0"/>
              <a:t>“</a:t>
            </a:r>
            <a:r>
              <a:rPr lang="en-US" i="1" dirty="0" smtClean="0"/>
              <a:t>History homework again? Gag me with a spoon.”</a:t>
            </a:r>
            <a:endParaRPr lang="en-US" dirty="0"/>
          </a:p>
          <a:p>
            <a:r>
              <a:rPr lang="en-US" b="1" dirty="0" smtClean="0"/>
              <a:t>Like</a:t>
            </a:r>
            <a:endParaRPr lang="en-US" dirty="0"/>
          </a:p>
          <a:p>
            <a:pPr lvl="1"/>
            <a:r>
              <a:rPr lang="en-US" dirty="0" smtClean="0"/>
              <a:t>“</a:t>
            </a:r>
            <a:r>
              <a:rPr lang="en-US" i="1" dirty="0" smtClean="0"/>
              <a:t>Like, did he like totally just like hang up on you? That is like, just like the height of like disrespect. Like, will you like dump him now or like after he takes you the dance on Friday?"</a:t>
            </a: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Slang Cont’d.</a:t>
            </a:r>
            <a:endParaRPr lang="en-US" dirty="0"/>
          </a:p>
        </p:txBody>
      </p:sp>
      <p:sp>
        <p:nvSpPr>
          <p:cNvPr id="3" name="Content Placeholder 2"/>
          <p:cNvSpPr>
            <a:spLocks noGrp="1"/>
          </p:cNvSpPr>
          <p:nvPr>
            <p:ph idx="1"/>
          </p:nvPr>
        </p:nvSpPr>
        <p:spPr>
          <a:solidFill>
            <a:schemeClr val="bg1"/>
          </a:solidFill>
        </p:spPr>
        <p:txBody>
          <a:bodyPr>
            <a:normAutofit fontScale="62500" lnSpcReduction="20000"/>
          </a:bodyPr>
          <a:lstStyle/>
          <a:p>
            <a:r>
              <a:rPr lang="en-US" b="1" dirty="0" smtClean="0"/>
              <a:t>Totally</a:t>
            </a:r>
            <a:endParaRPr lang="en-US" dirty="0" smtClean="0"/>
          </a:p>
          <a:p>
            <a:pPr lvl="1"/>
            <a:r>
              <a:rPr lang="en-US" dirty="0" smtClean="0"/>
              <a:t>Same root as righteous, but is better when you want to stress just how incredibly cool, gnarly, bodacious, groovy or tubular something really is. </a:t>
            </a:r>
            <a:r>
              <a:rPr lang="en-US" i="1" dirty="0" smtClean="0"/>
              <a:t>“That surfboard is totally awesome, man.” </a:t>
            </a:r>
          </a:p>
          <a:p>
            <a:pPr lvl="1"/>
            <a:r>
              <a:rPr lang="en-US" dirty="0" smtClean="0"/>
              <a:t>Totally can also be pronounced with an extended first syllable to indicate an especially “totally” moment. </a:t>
            </a:r>
            <a:r>
              <a:rPr lang="en-US" i="1" dirty="0" smtClean="0"/>
              <a:t>“Mark just bought this </a:t>
            </a:r>
            <a:r>
              <a:rPr lang="en-US" i="1" dirty="0" err="1" smtClean="0"/>
              <a:t>toooh</a:t>
            </a:r>
            <a:r>
              <a:rPr lang="en-US" i="1" dirty="0" smtClean="0"/>
              <a:t>-tally awesome </a:t>
            </a:r>
            <a:r>
              <a:rPr lang="en-US" i="1" dirty="0" err="1" smtClean="0"/>
              <a:t>Camaro</a:t>
            </a:r>
            <a:r>
              <a:rPr lang="en-US" i="1" dirty="0" smtClean="0"/>
              <a:t>.”</a:t>
            </a:r>
          </a:p>
          <a:p>
            <a:r>
              <a:rPr lang="en-US" b="1" dirty="0" smtClean="0"/>
              <a:t>Psych</a:t>
            </a:r>
            <a:endParaRPr lang="en-US" b="1" dirty="0"/>
          </a:p>
          <a:p>
            <a:pPr lvl="1"/>
            <a:r>
              <a:rPr lang="en-US" dirty="0" smtClean="0"/>
              <a:t>“Psych!” imparted a negative meaning to what was just said. It was pronounced with a high-pitched, shrill emphasis, the better to irritate the listener.</a:t>
            </a:r>
          </a:p>
          <a:p>
            <a:pPr lvl="1"/>
            <a:r>
              <a:rPr lang="en-US" i="1" dirty="0" smtClean="0"/>
              <a:t>“Dude, your </a:t>
            </a:r>
            <a:r>
              <a:rPr lang="en-US" i="1" dirty="0" err="1" smtClean="0"/>
              <a:t>Camaro</a:t>
            </a:r>
            <a:r>
              <a:rPr lang="en-US" i="1" dirty="0" smtClean="0"/>
              <a:t> totally just got egged in the parking lot! Bummer.” Dramatic pause. “Psych!”</a:t>
            </a:r>
            <a:endParaRPr lang="en-US" dirty="0"/>
          </a:p>
          <a:p>
            <a:pPr lvl="1"/>
            <a:r>
              <a:rPr lang="en-US" dirty="0" smtClean="0"/>
              <a:t>Somewhat confusingly, “psyched” can also mean thrilled and, like, totally stoked: </a:t>
            </a:r>
            <a:r>
              <a:rPr lang="en-US" i="1" dirty="0" smtClean="0"/>
              <a:t>Debbie was totally psyched when Tonya twisted her ankle before the homecoming game, because it meant that now she got to be head cheerleader. </a:t>
            </a:r>
            <a:endParaRPr lang="en-US" dirty="0" smtClean="0"/>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9" descr="80ce6"/>
          <p:cNvPicPr>
            <a:picLocks noChangeAspect="1" noChangeArrowheads="1"/>
          </p:cNvPicPr>
          <p:nvPr/>
        </p:nvPicPr>
        <p:blipFill>
          <a:blip r:embed="rId2" cstate="print"/>
          <a:srcRect/>
          <a:stretch>
            <a:fillRect/>
          </a:stretch>
        </p:blipFill>
        <p:spPr bwMode="auto">
          <a:xfrm>
            <a:off x="304800" y="3505200"/>
            <a:ext cx="4105275" cy="3095625"/>
          </a:xfrm>
          <a:prstGeom prst="rect">
            <a:avLst/>
          </a:prstGeom>
          <a:noFill/>
          <a:ln w="9525">
            <a:noFill/>
            <a:miter lim="800000"/>
            <a:headEnd/>
            <a:tailEnd/>
          </a:ln>
        </p:spPr>
      </p:pic>
      <p:pic>
        <p:nvPicPr>
          <p:cNvPr id="16389" name="Picture 11" descr="31021311_a1c9f7bfb0_m"/>
          <p:cNvPicPr>
            <a:picLocks noChangeAspect="1" noChangeArrowheads="1"/>
          </p:cNvPicPr>
          <p:nvPr/>
        </p:nvPicPr>
        <p:blipFill>
          <a:blip r:embed="rId3" cstate="print"/>
          <a:srcRect/>
          <a:stretch>
            <a:fillRect/>
          </a:stretch>
        </p:blipFill>
        <p:spPr bwMode="auto">
          <a:xfrm>
            <a:off x="5791200" y="304800"/>
            <a:ext cx="2000250" cy="2286000"/>
          </a:xfrm>
          <a:prstGeom prst="rect">
            <a:avLst/>
          </a:prstGeom>
          <a:noFill/>
          <a:ln w="9525">
            <a:noFill/>
            <a:miter lim="800000"/>
            <a:headEnd/>
            <a:tailEnd/>
          </a:ln>
        </p:spPr>
      </p:pic>
      <p:sp>
        <p:nvSpPr>
          <p:cNvPr id="17410" name="AutoShape 2" descr="data:image/jpeg;base64,/9j/4AAQSkZJRgABAQAAAQABAAD/2wCEAAkGBhQSERUUExQVFBUWFxUXGBUXGBcZHBcVFBgVFhcXFxcXHCYfFxwkGhQUHy8gIycpLCwsFx4xNTAqNSYrLCkBCQoKDgwOGg8PGiwkHCQsKSwsLCwsKSwsLCwsLCwsLCwsLCwsLCwsLCwsLCwsLCksLCwsKSwpKSwpLCwsLCksKf/AABEIAOEA4QMBIgACEQEDEQH/xAAbAAABBQEBAAAAAAAAAAAAAAAFAAIDBAYBB//EAD0QAAEDAgMFBgQEBQQCAwAAAAEAAhEDIQQSMQVBUWFxBhMigZGhscHR8BQyQuEjUmJy8RWCkqIkMweywv/EABkBAAMBAQEAAAAAAAAAAAAAAAECAwQABf/EACYRAAICAgIBBQEBAAMAAAAAAAABAhEDIRIxUQQTIjJBYaEUcYH/2gAMAwEAAhEDEQA/ANDKaSuZUsqsZToapAOSYE9oQaQUPDQnBnJNlcrYjK2d+5I6Q6RKKQTu7Co/jYEyXHfa3RUX7TLjrAG/jx00HIeqlLJFFVjbDopBSCmFkqm23l5ZRJtYu1JMSQJsAARf4Rey4vLPBXqmrBIG4u3AjcJtMp6SScnVk7fJqKuuzSimF3u1kMTWrUX06jnucCQHgukNqE2Fv0mcvIxxsRxW03V6tOnScWNEPe4cToOcCSRxLUeCe09A9z8aph4URwXRTCzHZ7b5ENqvzAgw4mdDGa94NjraQiO2sU9lWhleQ2o4tItqIcCDqZEiNNPPniadHLKnFvwFu7CWRANn1X1a9Wm+q+GOe0EENnIQJMCN53JuJrVMNXa0vc9jwXDMb+EtDmndPiaQRGvK/e3+Wc8tbrRoG0guuYAEF7N4l731cz3Oyue0Sdzaj2iwtMNUXa6zqNz4jUBEmCGtkW0md+qXh8lEPufFy8X/AIH8gXKkASYA4ldpCAByCz/avFZi2k0F2QGs+LkNYHZRHMhx/wBnNIo26KylxjYcDVxrUNp7RJwL3sIzspPg63Y0lpg62gqTYb3Ppl7nEku37gALAbtSueOr/gqyJ1/QrC4WrG1dq1iys41HA03ZbQAR3/dbtLGZHDyXcXUdTbh3se/PULwWyTIEwY6hreBzKqxf0m81Xrz/AIa+ya5oWSw2Nea9Rj672NY54BJG6IBO/X2T9r7RqsdSa2rmY9roc2ASWlgJLhrJfy036oe1tf073lTddGneAo7IBsvEPOJqta9z6LTEuM/pGh3w7MJG4FH2wllGmPGXIWfmfdJOyJJQlEJEroC7lWpmc4Cnh6YWqviKhGotKSUuKseKtiq7QIMEb7HkqrsTLgXeXlFlSxdTy+/8IfjscQ3jYX5rC8jk6NkYJIOYnFeC339yqmz2TrYXJ8uKFbO2wHN8Xn9VZdiiDYyHakcAs8+V0zRBLjojxY7mu/8AkcS4OG7MIIPAyLTrKv0MeI8M84B9LWCrPw1R/igxG8geykoPLP0+Z08rwrSzqUUpK2tdkI+nkm3F6e//AEv4uo0UKgqtABaREyTMBoHMuIiOSjwzzQwznm78hJt+qIaPNxHqo6zm1IkEwc0X1E68dSniqxwyuHhJG+0ggj3A1SL1DSpL93Xgd+muXLwtFrBbJY7DspOOVzRLXjVroAkcRESNCqTHVBVpUq1jScXtiSHN0JYdS22mo04Ik0ub03FXqFWY9lpxeqbuzNk9KqVfgK2TiDTr1ahZUIe6oWw12jnAgwdLBXXYN+IrtqPaWU2CGg2Jkgkkc8regHEooKfmpaZV/c/myXs/jeuwH2Wovb3jnNcA9z3Am2tR7hY3uHDcl2pove6jla5wb3pJAJiQwCY0mT6I9CaUOfy5B9v4uN92D623Axhc6lVAEfpAuYAAk7yQPNQbO2PmBqVpNSoczgCQBIgNteAAB0AReVwOQ5V1obhf2dmXGAqsdiKDWlzXseGu0GWo12WTpLSS0jWIO9Wtg7RyU8j6dQOn8uQzeLe3RHiUxxTPJfaEWGncWYvunmliIa456loadTiQ4jTUCZ6FaPY2FAYC6lleB+YgSddLyLRwRDOu5l0slqjo4qdszGDpOp4qu99J5a59SIYXSCRBHKBqotv1O8r4drGPBDahyluUwXUogcLH0K1krkIrJtOuhXitNX2Z52DfhnGpSpk0nXfREFzL6siZHIaTvH5TFBwe0ObIB4gg+hViVwlI3a2UUePQsvNJclJKOVi5IFNS9vmtNGYTzAQ/F4o3Ecuqt4irAJ8x1CB4jFEnKOWu8kSeiyZ5ao04VsbVEiDbhFlm9p2m8j4I9i2ODb+nC2usLMYnESTJ4jrO+N6zYY27NORpKiLZ7bxBvvlajAFlNpdGaN9gB0bv+7LNYasBIA04q7+NzMa3mXHnuHsD6qmWDkLikooLVNol8nSLwNw5n5BJlZ8b4jlp1QHDNdmIc7K2/UjdZF8NiGicvqVKWNLovHLZaoOdq0Ejop21QbGGnjrPWFVdinP5gb5+PBV3VCDIuPu8blNxsunew1h8S5m+3A6IiKtszTabg7ihNCsHtgxy5ee8KzhKmUwdDYqT1sZxtBihtGdVdZV0O42QFj4JBtBVqhiokbt3UXWmGTyZJ4/AdQzbQ8LCC4HvKbfC5zZDnAEWN7K8HptVoIuAYIIniLg9Vujp2ZGCsbhqxDwwvH8Rhac36G076nTPrxVc0cSWvJzgufTcGh35W5nZ2iHCwGWYIlHMy5mT8mAqVu8GHhgd3hAaJNwXGC4kuJECTqdyp/h67m02S5pa94c7MTLIJYSWlpOoG64Rc1FzvEFKjgZi8FUzPympHcnL43QatwIBPCFVdQrljA3Pml5dmc9s+AZROcn83OJ3I4aiaaiKkzgdjs4w9Ml1QPmiCZyk5nMa7MAddVDjaeIGbuy+1UFsmZY2lMSdxeI6lFagDhDgCJBg8QZB9YT+8XJ0cACcTkJPeAmq10CfDTcwktGW8AkC28I9hvyNmZgazMxvm6Reuh6EnYB8hJM7xJLR1kGVKE9JXIJETqaC43BMJO48b8loIQPb9Et8Q/LF+Sx+pg2rRq9PJJ0wZtanmaS0mRw39VkalKCZ1lbCljwW5deRuoK+xHPvAaOQWfFPhpmrJj59GYpU5g8bH90aGxoGaZgfYV/CdmiJ4H6hHsLs0AQ7d9/VPPKn0LDBW5GOo7PLnTltzFo5oicKANAP7QPgUcxmHDR4RA+/RZ/FtM71Lk5PwWWNRVlepQqQYIk7+A6cVLQEQ0kOcLn6fD1UFXGZBvn79UPwWLioDd2s8wRf4+SdQbTB7ii0kaLD0w2N08dxV1+GOseYvZVcJiQRlfF9DGvXgd33JsNsI0OouY+N1mkmjSpX0TVnGeoB9k6hUzENgSq/e5irVClvaYIuOq6Hhk5hrDVTodfv3Upeq1GvmjcVIXL04PR58ls6XrhqKJz0w1E4tE2ZNzqE1U11VcdROXrmZQd6l3oROosd4lnUHepCoiKycOXQ5Qh66KiICWUkzMkhYCWV1q5CdCcjRxV9pUw6mWnQlg9XtCtBQYsSAObT6OaP/wBeyWfTKQXyRmDgO6xWU/lddq0tBw0O5Ox+BFRunibJad4d1WZdtdzPE5zA7SNPLmsebHvRu9PO4tM12Gpgt+96bVo8CqGwdusrNiQHcJ9wrO16pFM5dekpOHkqnbKeJxgaYN53CSfQIVtCu3cwjqI+Kr/g8QaZqNcxt/ykjMRB8RLiBruTMDsavWf4qgNMRLgIk7w2dY46IrFqwPKrrZUr4EPaYCq7PwHi32tfduWox2EbSGUbkLDg0yTEoW0qK+0rUiu1pFTKLiLg6GJ+uoui5EtaRIiec8fkqWFnPm3k+2l/RX6rABA1zazfTT74BZskvwrBK2S0sOCY+77lOGFvT5qSRDTGog/EfFOq8fX6qMZOxZ7JcKZb5kp9SpCrMqWsquKxJXpYpqjBki0y07EhMOICB1sUZ1TPxpVuSJ0w73spZ0DZjipm49HkdQUzJZ1RZjJUzaiawFgPXc6gDl3MmTATiopG1FTzqVpRsDLWdJQZ0kLAFUk1dBTkbOtKirmQ/kz3hx+TVKAoK2rm/wAzW+5LD8WpZdDwey218iUAx3Z6cQK9MNzi+V35TIIJtvlGcOfABwlv/ElvyTMZUy5Xc48vv4pZfWyuNXPiylgNhhmrWMkzDcxuNILjIFzbmjb2y0FQ06oLZUgE07rO3Zq48dIaNmU3GcjCeYCmrQxtrKns3Gy8tBkAa8Dw++CnxzrIWPGNMzW1HlxQiqIc2QD15z9+aOYmks/tag6Q8XBmANQGHKSToL7uiT7PRXPKol3Z7y9+lpPtdETS9TPv+3xQzYpysLnXzO04ga+psiNB2epxi5+p/wCyyZF8mPBvii60iCDpp0O6PdU3YqHFpslUqEj0Px/ZVnMzGeZ91OKQ3Fsn7470yrVzCCutoknkqe0qbg0vZ+YDTjEe6vjpsjli4op4phB5buirF6o4jazqjSBYi/XcY9rIXUxTjqSt8YP9MDkvw0IcrWEwVSp+Vpjj+51We2Vjiyo2RmEjwlekU8RIBTe2LzBmE2K/9RAtYDxGeJm0aKxT2W+D4xMH9J1MR+rd87yrzHeqmwgBBH6t3MWkRvVPaQvuMD92WkZhqSAAQTOYAAaZjBnQab1bqYdpaCw2O+dZ3qc0/E5p0nTqqlcd04j9LoE218LWgDjx1nXiUK4PfQeV9djXYZw3eiaZBuEUqOgB24j3UXdyHzqNPSU1Ccil3iS73reA9CkiHkHVxND12VxMcCq+IaZDgJySSN5DrEDmGiY6cVM58Ak6AJuFZAvqSXHqfoIHklfgdaVncJEEaw5x6h5zg+jlV2k6XAcAT6/4Uhplp8BDSNA7RzLnLa4LSTEbvYfVrl7nSIN2kTIkSDBtIJ32WfNKoGnArnZc2diAQCDITsdi6U5XlwnhPvCD4PFuktyFhYLnc6LDjFjuN9Vfo4xlcWdD2+ovHmJGql/0aYy5bZPT2gGD+HSeG8SInzOqufiMzZIi2n+FB+FJHiqOPKw+GqrYzGCm3idyWylL8KW1cWGiBrwWbxT3OYKbWwQ5xc+0Q6bm05hMC8ct6LVKzbvdc8PqULfUNR4BsJmBYLoya6FyRUuy5hhAA3Nbbyv99UWoUMlKT+rXoN3y/wCSpYKnLzwJ+f7IgamYhoFhAHrHnoVkm9lkrK+JF46K1Qw8tkKniH+N19/1+iNbHphwEpGukWT1ZHTw9p43VDGUoWoq0ABogm0KeqolxZNtSR5ptWlkrPA0kGOsFU7HX1RHbp/jO6BDF7EPqjxZ6kyelUAyzq0zI4G43ceJW32NtEVG2O+F5/CLdnMQW12CYDiAU4p6DSFx5KzTomx4gnzBMpChHFWqH5D/AEuB8nWPyTNgohdRzODjvAP/ABJ+SZicJnY8b8pI6wYsequup/wwd4t6/wCFYrUIk7gwD5KMneh1rYIwVIuYJB8Mi83MwNRPGxU1ahDnAc/capuwDLn+EgWOlvPwgTYXvPEol+ElxJ3xPQbvM/BCMvJ0omf/ANPHNJajum8Ek3NA4sFZV0BRfi28UvxTeIT2JxJHtkR0noDKkCrOxzRvXBtBnFC0GmT16kAAfmOg+JjeB9EKxDMtWOTfhr1RD/UGcUNxtUOqggz4R8Ss+f6mr032JazvDCw+26r6NbMxxaTcRwFvMLdGmsR2z/8AY3kI89fgQoYPsX9RqNkDu2VcjUen7qvT29ULpqOLh8OiFJBbeEfBi92fk1VPFZxYyOXzU2Gp3lZfDYgsMgrT7Er940kiCPdZ8sOKtGnFk5OmG8EzK0ngLe6k2b+YfekyVHpT6/CQu4B0EngD72+a85/pvXRG0S4j74/IrQ7EO5Z2tUAcTzH0+aO7Jd4QVz/GN+UHqjbILtBkhGAZCFbZxDabHOdYASfvmqtX0Si0uzyztFHfuHCPghqnxeINR7nnVxJ9VBC9WKpJHkTdybGo1sejTzNJEgkCXEC4DiRqAJBbr5FBl0PhEVHr2AxIq0g4TZxEG5AGgdziD5q3hj4Xc2wsH2M2qc4pyTmMRNoAEGOIuPNbmi/X73/5Q/KH/Szl/hgcx81ax92wN/3+yhoUxYc2k/8AZOqYkHM6bAkeTdfc+yk+x0gbsFoaXxNzAHGCTJ5iR6jVGTuHEj6/JB+z75DnaiYHC4tvMGJnS+5FWuBcf6R7n9glQZD8hXVB+LZx9iurqYNGWhNa0zwU7mBNJgaojIgrHcm06Ft6kIUtMrgkLW3XcvjHT6qx3KiI8Y6KWX6lsX2LjWWWV7WbMBIdN5Pw4/7QteG2QTb7PATwSYXTK5YpxZ5s5cTqmp6lcXonlnQtR2ZEU3nyHU/4WXC12yyGUWt3kyepiB6fFZ8/1oth+1l6tiLAcim/i8rSBv8A8oeMRNYDdBHsqu1sQRHMD2/ysqx26Nby0my/jcZF9xA+/iiewe0NNrXB7w2DvPwWQxb81Jh5R6E/VUJV1gi1TI/8mUWel43/AOQ6FMRTDqjv+LfU3PosVtvtFVxR8ZhoNmNs0fU8yhKSrDFGPRGeaUxQuSkUiqkhALilw58QKkqubMhK2Ggn2TkV2uEW3HeAbkdPmvQ6NSNVnKNItcX9yAIk1Jh7oDXNMA77yCN3FaGmyTHFBOyiVItMxuWnUeeUehsFBiqZFIMM2YXPI3Eyd/M+y68A1GN1a2ajuYbZvq6fRR7RxgDC3VzzLuAYLXuIzG2o3pZBSL2yRloNjfJ6E8DJkDqVHjNoikMrbudoOPNQDHOcwU6fiIEOcRZvI8TyHmreB2U1nid4nHUnU/QckIqls6Tt6KX4qvz9kkZ78cl1Nz/gnF+TPZeiZfgngLgclodNkYHSU5oK4ApI5LqCJp5qJ4h46fNShVsRU/iD+35lRyr4l8P2CQqWQbar5aZV9zrIRtN3hKjjNM1ozW0tjgYVlYWPePB5gmB6Fp9UBXofctOCYx2jmT6kuXn9RkOIIiDEcIXoRdnlTjQqWq0VKrcCdbrOBGMBWBNzut6W+aTIrDB0XcsOLj+gwfNtveFU2pVDgBvaY6g3HvKtbSxTYqR+oU4P9Qj0sgTnylhG9jSl+ElR/gaDz+KgKVR6bmVlokzoTg2bC5T8LhnVHhjBLiYA4rSHsq/D4jDAnNne240zAgkDeYEXsllNIeMHIt7G7DkAVK+uop8P7vohHavAZKgIEAj3H+V6jiGrJ9pcFnpuG+CR5XWJZXztnovDH22kefBcSJSlbTzGaLs7jWl4Dg7NuvIh0AtI3SbzfhC3DKkXPvx/a5WD7L0IqyRHURFi4Ok6Cy0mP2kD4WmWi0/zG0xy5/Z5FFbQRfjQym6of1EBo5Ns0et1VIfkBdYvPiNxPACCDYGQNTHkaVPEiz3nTT9k78aajxlgQBAMzcnxCBAiL30O9CXRyWzUNrsoNFwItNh6BVjtF9T8ggfzu+Q1Kr4HZm9/id/MfkCiLWgfUo6QKbK+R/8AO70akpu/HFdRv+Ar+lUFNzDRNFRMGJCkOtk2QLiibVKk70DcmCdAQjE4iKhIg/srm1dpNpUy5xy7vXhxKyru07NzXEcbKOSLlovilGO2w4dq8Rb1VbamIBYYuh7dqMqDwm/A2Ko165BjcUscVDzzKqQWdiiWsbwa0ewWf29Rh4dxF+ot8IR1kEDoFJiNhurU3bi24J5ajlK0R0zFLZi1IyqQpsfhDTeWwQQSCDuIJHyVcqpPou7UBa8TvZTdHVjb6fcqnKuY+g7JTqGYIDb6y1rT6HNboqUIHHUoSXCVxwZ7Jn/y6X93yK9X/Bte6m860y4j/cIXj+xMRkr03HQOH0XsGFq2WL1GpI9D024slrCyAbTZIR2ohG0BYrK2borR5RiKeVzhwJHoUqTwDpw9N+7VX9t4Jzar3RYkn1uqeGwpe4Aeq9NO1Z40o1Kgs/aJtlJd4ZAcL3P5SRwvyTzjC3NIzEZRI0lwmIN9x9FPhcCync3PFdcA+IFwbHS/IqXPZVY3RRp7SJN5lH9mVSxzQQ6SSSCAIOnUggN1j5qph9l6SYF4E/za+qK4bZUGYPUH94QeRN7HjikGqWK5JOcSqgYWjUef7KSnVdqWe/1VFliK8MyfuOfsko/xQ5+o+qSf3UJ7D8EBcTokxv8AldfQgWkp7QCLfulBYsqgrYkMBc4w0XJ4CQJtukj1U7afyssZt7bXfP8A4bXZWhzZNgT0HAx9EasDdBPaeMw1YgPJJAiHB4yHN4nZGiZgDXjbQoNhaVNzi0UmkEGD4wSSCAWiZIkcLIbTNQQQ4WvFgLRqIg7uqedqVO9a+oZg3gNEgcMojUpqJvYzaWC7shzZLSB4iIveQecgrjMdIk6hT4jGio11hfQE6ElxkebihTQmX9BdGw2EBWMwBC2TGANjlfzWN7NUaoaMrQG8T93WspbQYLF7S4agET6C6my0VoA9oNhNquLxZxMkjyvHks3jez9RpMMJAi44RHxC1+1NtsbHgcDIkOB/KRObwnTfEgx6qWjVNTL3ZDgZghrwCBMxnJ4cdxlPeibSs8/x2Gy5CdSxtojSWkf9R6qoAtXt54DwKtIloN3NcQbH9QItfcpKOyqLi2GgNIJBk3Gmpn7C6wcbMe5JoWrx+xmnw0aRMAzUcSJ5NG9VKOzalO3cUnFoz3zElswf1QekJea8je3LwCKWGcdAV6hsPGDIwE3gT1hAtiPbXZmADSDBAEQY+iLswQ4LD6jJej0fTYuKu+w7VfZC8UZTaL3NtqOB3dEqyzWa6oxu28PNS86CyqNZAkWV/bzvGBMSPmqlGkDuW+L+KPNnH5Maxw5kopgcOXaAdT+yiwlFpdEey0mFpmBcdB+6WTGjEio7LPEK/SwoA/NHku5VXOHF7nmka8F1RLUYIk3v99VIw8YUBAAjVQd+QdCen+EOg9oISOXskqffH+VySbRPZbLVF3RPVThg3n2TA2OK08fBj5+QP2gxbmMyA+J4N+DRGY+9up4LPYbBue12UWaNfQi6J9qqh7ynr+R488zT56rnZmsHBzCYM3G/SLg9EZNpWPjSk6YL2Dsl7qpLmENvBOknUidf3RjE7Iw2b+JBPCT8AVP+Aq9/kc6KWWbamIGWfPVGaOz6TRORo5/UrPKT7NMYRSqrAf8ApeHa3w0rdPiSqP8ApNKf/W0eS2jWte2APTgg1TDZXRwSqbQ3CL/Cp+FqOblZUc3+2B5aLK7X2U+iQ6SWk+jufut9QYAhHa2kHUT1Eeo+pVMeR3RLLijxbK4YKmHY/K+Wt0BJa12VxDmzMNJsW7rwq/Y2vkrPY85mUw57Wk2LwWtAb/dIBjUdFb2BUdkYBla1n5nkD/1kk+UEkg9ED2Lhx3mYXgyBe43zBBGh3rXLejAklRtX4c1w4VG5g6mCHOzSXO8QDoNhMjKOs70J7GVA9vcugQZFmzDr6kTaT6I2cQ7R4ynKZc0EEeC0EGAB4rbsqzfZUlxdF9NwNpJJIO4CfVTl9SsfsjX4fDy0E3sL8earPo/+QABpScT/ALnNj/6lXvxTWsEkWF/IXWfxe2hTZUqfrqWY3fA/L8ZWJRvo9FypbIOx9L+JiI/Lmt5Od9VpHtAWf7Pfw6ZLtXmT9+c+aIP2iEuRpyGwxaii05QV6sD2VGrtUbvQapNw9arowgf1eH439lNRbLWkBNpUC98yLDeU/AbML3RmtyC0OG7LwZeQ4m8DT90RpYFrdIHktS6oxyptsHUdjNY2zr81NTc1phzeivOpAaKocIAb/fqlkPGqoc6o3hCiDSbA+quik2IyyOd1HXbawgogT/BgwYMSfSykdDRaFXdUdyhIAuHDzlEDJPxXJJV/wP3ZJDYvxLya9hixUggLrXjctRgRm9v7KfUaCGy9hkf1NIgjkdPRAtjYlzK8PpuYYIktJMC8eo1XoReuFrTqAVzaaGi2nYDpYzvvDJDr5SNfvkuYDGs0eZqNscxm43gG3sjFXZzJmIPERKGVezH8TvG1XMdvOWZnioPGbPeXgvUMcJsCRyHyVPFOMkm0xE66g/JPdh67T+ZrgNCNfME291BVFR+oc4jcGlRpp0W5Jq0TjENiSfLisv2i2oXkUmC86D1v6IzV2Xialgzu/wCpx+QklM2d2Cexxc6qJcCJyyRJBMZukabyr441tmXNktcUUMSHYfDNe9smHUoBBHiY6C6JF8//AFQjY05XQ8AtY50EHxRALZ6SV6JiOy7Koy1HONmggWzRYE87DSNE7DdkcNSMtpDhck9dSrOaMygzD4na1SvSbTpsc5wZlNQNJJkkuE7gcxV/ZPZzGU2wA1ocZMmbRvibrdUcO1ogANG4AADyCmBtZI52UUadsyz+z1V7fFWb/aGHXnLr3VGj2QJeHPql5/t+Urad2Dc3UjYGin0Vu9sBUuz43l56kD4K1S2DT3tHnf4om6oonVLpOKK+5IbTwbWaADoAnZwmmoU13muqjrOl91G91rrpb5ph3ygGzjan3ZRktvrZSyOUJjuK4NkTam5vlKT2uPBPOvBIk8l3QLsgqU4AXZA5JPvqmSDxTIUb3nNJQSkmJl1m/onb0klcyIRSp6n73BJJAdElPVWF1JKVInap9LVJJcBfpMPv2XSupLjkSU056SSRdDPsjcmO0SSQOZ1Knv8ANJJcORlNK6ki+gi3ru5cSSsIhqo6+qSSVnLshqJj/wAvmPikkgOOd+Y9Vx+vokkiKMfoq5+SSSK6FfZEkkkuI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7412" name="AutoShape 4" descr="data:image/jpeg;base64,/9j/4AAQSkZJRgABAQAAAQABAAD/2wCEAAkGBhQSERUUExQVFBUWFxUXGBUXGBcZHBcVFBgVFhcXFxcXHCYfFxwkGhQUHy8gIycpLCwsFx4xNTAqNSYrLCkBCQoKDgwOGg8PGiwkHCQsKSwsLCwsKSwsLCwsLCwsLCwsLCwsLCwsLCwsLCwsLCksLCwsKSwpKSwpLCwsLCksKf/AABEIAOEA4QMBIgACEQEDEQH/xAAbAAABBQEBAAAAAAAAAAAAAAAFAAIDBAYBB//EAD0QAAEDAgMFBgQEBQQCAwAAAAEAAhEDIQQSMQVBUWFxBhMigZGhscHR8BQyQuEjUmJy8RWCkqIkMweywv/EABkBAAMBAQEAAAAAAAAAAAAAAAECAwQABf/EACYRAAICAgIBBQEBAAMAAAAAAAABAhEDIRIxUQQTIjJBYaEUcYH/2gAMAwEAAhEDEQA/ANDKaSuZUsqsZToapAOSYE9oQaQUPDQnBnJNlcrYjK2d+5I6Q6RKKQTu7Co/jYEyXHfa3RUX7TLjrAG/jx00HIeqlLJFFVjbDopBSCmFkqm23l5ZRJtYu1JMSQJsAARf4Rey4vLPBXqmrBIG4u3AjcJtMp6SScnVk7fJqKuuzSimF3u1kMTWrUX06jnucCQHgukNqE2Fv0mcvIxxsRxW03V6tOnScWNEPe4cToOcCSRxLUeCe09A9z8aph4URwXRTCzHZ7b5ENqvzAgw4mdDGa94NjraQiO2sU9lWhleQ2o4tItqIcCDqZEiNNPPniadHLKnFvwFu7CWRANn1X1a9Wm+q+GOe0EENnIQJMCN53JuJrVMNXa0vc9jwXDMb+EtDmndPiaQRGvK/e3+Wc8tbrRoG0guuYAEF7N4l731cz3Oyue0Sdzaj2iwtMNUXa6zqNz4jUBEmCGtkW0md+qXh8lEPufFy8X/AIH8gXKkASYA4ldpCAByCz/avFZi2k0F2QGs+LkNYHZRHMhx/wBnNIo26KylxjYcDVxrUNp7RJwL3sIzspPg63Y0lpg62gqTYb3Ppl7nEku37gALAbtSueOr/gqyJ1/QrC4WrG1dq1iys41HA03ZbQAR3/dbtLGZHDyXcXUdTbh3se/PULwWyTIEwY6hreBzKqxf0m81Xrz/AIa+ya5oWSw2Nea9Rj672NY54BJG6IBO/X2T9r7RqsdSa2rmY9roc2ASWlgJLhrJfy036oe1tf073lTddGneAo7IBsvEPOJqta9z6LTEuM/pGh3w7MJG4FH2wllGmPGXIWfmfdJOyJJQlEJEroC7lWpmc4Cnh6YWqviKhGotKSUuKseKtiq7QIMEb7HkqrsTLgXeXlFlSxdTy+/8IfjscQ3jYX5rC8jk6NkYJIOYnFeC339yqmz2TrYXJ8uKFbO2wHN8Xn9VZdiiDYyHakcAs8+V0zRBLjojxY7mu/8AkcS4OG7MIIPAyLTrKv0MeI8M84B9LWCrPw1R/igxG8geykoPLP0+Z08rwrSzqUUpK2tdkI+nkm3F6e//AEv4uo0UKgqtABaREyTMBoHMuIiOSjwzzQwznm78hJt+qIaPNxHqo6zm1IkEwc0X1E68dSniqxwyuHhJG+0ggj3A1SL1DSpL93Xgd+muXLwtFrBbJY7DspOOVzRLXjVroAkcRESNCqTHVBVpUq1jScXtiSHN0JYdS22mo04Ik0ub03FXqFWY9lpxeqbuzNk9KqVfgK2TiDTr1ahZUIe6oWw12jnAgwdLBXXYN+IrtqPaWU2CGg2Jkgkkc8regHEooKfmpaZV/c/myXs/jeuwH2Wovb3jnNcA9z3Am2tR7hY3uHDcl2pove6jla5wb3pJAJiQwCY0mT6I9CaUOfy5B9v4uN92D623Axhc6lVAEfpAuYAAk7yQPNQbO2PmBqVpNSoczgCQBIgNteAAB0AReVwOQ5V1obhf2dmXGAqsdiKDWlzXseGu0GWo12WTpLSS0jWIO9Wtg7RyU8j6dQOn8uQzeLe3RHiUxxTPJfaEWGncWYvunmliIa456loadTiQ4jTUCZ6FaPY2FAYC6lleB+YgSddLyLRwRDOu5l0slqjo4qdszGDpOp4qu99J5a59SIYXSCRBHKBqotv1O8r4drGPBDahyluUwXUogcLH0K1krkIrJtOuhXitNX2Z52DfhnGpSpk0nXfREFzL6siZHIaTvH5TFBwe0ObIB4gg+hViVwlI3a2UUePQsvNJclJKOVi5IFNS9vmtNGYTzAQ/F4o3Ecuqt4irAJ8x1CB4jFEnKOWu8kSeiyZ5ao04VsbVEiDbhFlm9p2m8j4I9i2ODb+nC2usLMYnESTJ4jrO+N6zYY27NORpKiLZ7bxBvvlajAFlNpdGaN9gB0bv+7LNYasBIA04q7+NzMa3mXHnuHsD6qmWDkLikooLVNol8nSLwNw5n5BJlZ8b4jlp1QHDNdmIc7K2/UjdZF8NiGicvqVKWNLovHLZaoOdq0Ejop21QbGGnjrPWFVdinP5gb5+PBV3VCDIuPu8blNxsunew1h8S5m+3A6IiKtszTabg7ihNCsHtgxy5ee8KzhKmUwdDYqT1sZxtBihtGdVdZV0O42QFj4JBtBVqhiokbt3UXWmGTyZJ4/AdQzbQ8LCC4HvKbfC5zZDnAEWN7K8HptVoIuAYIIniLg9Vujp2ZGCsbhqxDwwvH8Rhac36G076nTPrxVc0cSWvJzgufTcGh35W5nZ2iHCwGWYIlHMy5mT8mAqVu8GHhgd3hAaJNwXGC4kuJECTqdyp/h67m02S5pa94c7MTLIJYSWlpOoG64Rc1FzvEFKjgZi8FUzPympHcnL43QatwIBPCFVdQrljA3Pml5dmc9s+AZROcn83OJ3I4aiaaiKkzgdjs4w9Ml1QPmiCZyk5nMa7MAddVDjaeIGbuy+1UFsmZY2lMSdxeI6lFagDhDgCJBg8QZB9YT+8XJ0cACcTkJPeAmq10CfDTcwktGW8AkC28I9hvyNmZgazMxvm6Reuh6EnYB8hJM7xJLR1kGVKE9JXIJETqaC43BMJO48b8loIQPb9Et8Q/LF+Sx+pg2rRq9PJJ0wZtanmaS0mRw39VkalKCZ1lbCljwW5deRuoK+xHPvAaOQWfFPhpmrJj59GYpU5g8bH90aGxoGaZgfYV/CdmiJ4H6hHsLs0AQ7d9/VPPKn0LDBW5GOo7PLnTltzFo5oicKANAP7QPgUcxmHDR4RA+/RZ/FtM71Lk5PwWWNRVlepQqQYIk7+A6cVLQEQ0kOcLn6fD1UFXGZBvn79UPwWLioDd2s8wRf4+SdQbTB7ii0kaLD0w2N08dxV1+GOseYvZVcJiQRlfF9DGvXgd33JsNsI0OouY+N1mkmjSpX0TVnGeoB9k6hUzENgSq/e5irVClvaYIuOq6Hhk5hrDVTodfv3Upeq1GvmjcVIXL04PR58ls6XrhqKJz0w1E4tE2ZNzqE1U11VcdROXrmZQd6l3oROosd4lnUHepCoiKycOXQ5Qh66KiICWUkzMkhYCWV1q5CdCcjRxV9pUw6mWnQlg9XtCtBQYsSAObT6OaP/wBeyWfTKQXyRmDgO6xWU/lddq0tBw0O5Ox+BFRunibJad4d1WZdtdzPE5zA7SNPLmsebHvRu9PO4tM12Gpgt+96bVo8CqGwdusrNiQHcJ9wrO16pFM5dekpOHkqnbKeJxgaYN53CSfQIVtCu3cwjqI+Kr/g8QaZqNcxt/ykjMRB8RLiBruTMDsavWf4qgNMRLgIk7w2dY46IrFqwPKrrZUr4EPaYCq7PwHi32tfduWox2EbSGUbkLDg0yTEoW0qK+0rUiu1pFTKLiLg6GJ+uoui5EtaRIiec8fkqWFnPm3k+2l/RX6rABA1zazfTT74BZskvwrBK2S0sOCY+77lOGFvT5qSRDTGog/EfFOq8fX6qMZOxZ7JcKZb5kp9SpCrMqWsquKxJXpYpqjBki0y07EhMOICB1sUZ1TPxpVuSJ0w73spZ0DZjipm49HkdQUzJZ1RZjJUzaiawFgPXc6gDl3MmTATiopG1FTzqVpRsDLWdJQZ0kLAFUk1dBTkbOtKirmQ/kz3hx+TVKAoK2rm/wAzW+5LD8WpZdDwey218iUAx3Z6cQK9MNzi+V35TIIJtvlGcOfABwlv/ElvyTMZUy5Xc48vv4pZfWyuNXPiylgNhhmrWMkzDcxuNILjIFzbmjb2y0FQ06oLZUgE07rO3Zq48dIaNmU3GcjCeYCmrQxtrKns3Gy8tBkAa8Dw++CnxzrIWPGNMzW1HlxQiqIc2QD15z9+aOYmks/tag6Q8XBmANQGHKSToL7uiT7PRXPKol3Z7y9+lpPtdETS9TPv+3xQzYpysLnXzO04ga+psiNB2epxi5+p/wCyyZF8mPBvii60iCDpp0O6PdU3YqHFpslUqEj0Px/ZVnMzGeZ91OKQ3Fsn7470yrVzCCutoknkqe0qbg0vZ+YDTjEe6vjpsjli4op4phB5buirF6o4jazqjSBYi/XcY9rIXUxTjqSt8YP9MDkvw0IcrWEwVSp+Vpjj+51We2Vjiyo2RmEjwlekU8RIBTe2LzBmE2K/9RAtYDxGeJm0aKxT2W+D4xMH9J1MR+rd87yrzHeqmwgBBH6t3MWkRvVPaQvuMD92WkZhqSAAQTOYAAaZjBnQab1bqYdpaCw2O+dZ3qc0/E5p0nTqqlcd04j9LoE218LWgDjx1nXiUK4PfQeV9djXYZw3eiaZBuEUqOgB24j3UXdyHzqNPSU1Ccil3iS73reA9CkiHkHVxND12VxMcCq+IaZDgJySSN5DrEDmGiY6cVM58Ak6AJuFZAvqSXHqfoIHklfgdaVncJEEaw5x6h5zg+jlV2k6XAcAT6/4Uhplp8BDSNA7RzLnLa4LSTEbvYfVrl7nSIN2kTIkSDBtIJ32WfNKoGnArnZc2diAQCDITsdi6U5XlwnhPvCD4PFuktyFhYLnc6LDjFjuN9Vfo4xlcWdD2+ovHmJGql/0aYy5bZPT2gGD+HSeG8SInzOqufiMzZIi2n+FB+FJHiqOPKw+GqrYzGCm3idyWylL8KW1cWGiBrwWbxT3OYKbWwQ5xc+0Q6bm05hMC8ct6LVKzbvdc8PqULfUNR4BsJmBYLoya6FyRUuy5hhAA3Nbbyv99UWoUMlKT+rXoN3y/wCSpYKnLzwJ+f7IgamYhoFhAHrHnoVkm9lkrK+JF46K1Qw8tkKniH+N19/1+iNbHphwEpGukWT1ZHTw9p43VDGUoWoq0ABogm0KeqolxZNtSR5ptWlkrPA0kGOsFU7HX1RHbp/jO6BDF7EPqjxZ6kyelUAyzq0zI4G43ceJW32NtEVG2O+F5/CLdnMQW12CYDiAU4p6DSFx5KzTomx4gnzBMpChHFWqH5D/AEuB8nWPyTNgohdRzODjvAP/ABJ+SZicJnY8b8pI6wYsequup/wwd4t6/wCFYrUIk7gwD5KMneh1rYIwVIuYJB8Mi83MwNRPGxU1ahDnAc/capuwDLn+EgWOlvPwgTYXvPEol+ElxJ3xPQbvM/BCMvJ0omf/ANPHNJajum8Ek3NA4sFZV0BRfi28UvxTeIT2JxJHtkR0noDKkCrOxzRvXBtBnFC0GmT16kAAfmOg+JjeB9EKxDMtWOTfhr1RD/UGcUNxtUOqggz4R8Ss+f6mr032JazvDCw+26r6NbMxxaTcRwFvMLdGmsR2z/8AY3kI89fgQoYPsX9RqNkDu2VcjUen7qvT29ULpqOLh8OiFJBbeEfBi92fk1VPFZxYyOXzU2Gp3lZfDYgsMgrT7Er940kiCPdZ8sOKtGnFk5OmG8EzK0ngLe6k2b+YfekyVHpT6/CQu4B0EngD72+a85/pvXRG0S4j74/IrQ7EO5Z2tUAcTzH0+aO7Jd4QVz/GN+UHqjbILtBkhGAZCFbZxDabHOdYASfvmqtX0Si0uzyztFHfuHCPghqnxeINR7nnVxJ9VBC9WKpJHkTdybGo1sejTzNJEgkCXEC4DiRqAJBbr5FBl0PhEVHr2AxIq0g4TZxEG5AGgdziD5q3hj4Xc2wsH2M2qc4pyTmMRNoAEGOIuPNbmi/X73/5Q/KH/Szl/hgcx81ax92wN/3+yhoUxYc2k/8AZOqYkHM6bAkeTdfc+yk+x0gbsFoaXxNzAHGCTJ5iR6jVGTuHEj6/JB+z75DnaiYHC4tvMGJnS+5FWuBcf6R7n9glQZD8hXVB+LZx9iurqYNGWhNa0zwU7mBNJgaojIgrHcm06Ft6kIUtMrgkLW3XcvjHT6qx3KiI8Y6KWX6lsX2LjWWWV7WbMBIdN5Pw4/7QteG2QTb7PATwSYXTK5YpxZ5s5cTqmp6lcXonlnQtR2ZEU3nyHU/4WXC12yyGUWt3kyepiB6fFZ8/1oth+1l6tiLAcim/i8rSBv8A8oeMRNYDdBHsqu1sQRHMD2/ysqx26Nby0my/jcZF9xA+/iiewe0NNrXB7w2DvPwWQxb81Jh5R6E/VUJV1gi1TI/8mUWel43/AOQ6FMRTDqjv+LfU3PosVtvtFVxR8ZhoNmNs0fU8yhKSrDFGPRGeaUxQuSkUiqkhALilw58QKkqubMhK2Ggn2TkV2uEW3HeAbkdPmvQ6NSNVnKNItcX9yAIk1Jh7oDXNMA77yCN3FaGmyTHFBOyiVItMxuWnUeeUehsFBiqZFIMM2YXPI3Eyd/M+y68A1GN1a2ajuYbZvq6fRR7RxgDC3VzzLuAYLXuIzG2o3pZBSL2yRloNjfJ6E8DJkDqVHjNoikMrbudoOPNQDHOcwU6fiIEOcRZvI8TyHmreB2U1nid4nHUnU/QckIqls6Tt6KX4qvz9kkZ78cl1Nz/gnF+TPZeiZfgngLgclodNkYHSU5oK4ApI5LqCJp5qJ4h46fNShVsRU/iD+35lRyr4l8P2CQqWQbar5aZV9zrIRtN3hKjjNM1ozW0tjgYVlYWPePB5gmB6Fp9UBXofctOCYx2jmT6kuXn9RkOIIiDEcIXoRdnlTjQqWq0VKrcCdbrOBGMBWBNzut6W+aTIrDB0XcsOLj+gwfNtveFU2pVDgBvaY6g3HvKtbSxTYqR+oU4P9Qj0sgTnylhG9jSl+ElR/gaDz+KgKVR6bmVlokzoTg2bC5T8LhnVHhjBLiYA4rSHsq/D4jDAnNne240zAgkDeYEXsllNIeMHIt7G7DkAVK+uop8P7vohHavAZKgIEAj3H+V6jiGrJ9pcFnpuG+CR5XWJZXztnovDH22kefBcSJSlbTzGaLs7jWl4Dg7NuvIh0AtI3SbzfhC3DKkXPvx/a5WD7L0IqyRHURFi4Ok6Cy0mP2kD4WmWi0/zG0xy5/Z5FFbQRfjQym6of1EBo5Ns0et1VIfkBdYvPiNxPACCDYGQNTHkaVPEiz3nTT9k78aajxlgQBAMzcnxCBAiL30O9CXRyWzUNrsoNFwItNh6BVjtF9T8ggfzu+Q1Kr4HZm9/id/MfkCiLWgfUo6QKbK+R/8AO70akpu/HFdRv+Ar+lUFNzDRNFRMGJCkOtk2QLiibVKk70DcmCdAQjE4iKhIg/srm1dpNpUy5xy7vXhxKyru07NzXEcbKOSLlovilGO2w4dq8Rb1VbamIBYYuh7dqMqDwm/A2Ko165BjcUscVDzzKqQWdiiWsbwa0ewWf29Rh4dxF+ot8IR1kEDoFJiNhurU3bi24J5ajlK0R0zFLZi1IyqQpsfhDTeWwQQSCDuIJHyVcqpPou7UBa8TvZTdHVjb6fcqnKuY+g7JTqGYIDb6y1rT6HNboqUIHHUoSXCVxwZ7Jn/y6X93yK9X/Bte6m860y4j/cIXj+xMRkr03HQOH0XsGFq2WL1GpI9D024slrCyAbTZIR2ohG0BYrK2borR5RiKeVzhwJHoUqTwDpw9N+7VX9t4Jzar3RYkn1uqeGwpe4Aeq9NO1Z40o1Kgs/aJtlJd4ZAcL3P5SRwvyTzjC3NIzEZRI0lwmIN9x9FPhcCync3PFdcA+IFwbHS/IqXPZVY3RRp7SJN5lH9mVSxzQQ6SSSCAIOnUggN1j5qph9l6SYF4E/za+qK4bZUGYPUH94QeRN7HjikGqWK5JOcSqgYWjUef7KSnVdqWe/1VFliK8MyfuOfsko/xQ5+o+qSf3UJ7D8EBcTokxv8AldfQgWkp7QCLfulBYsqgrYkMBc4w0XJ4CQJtukj1U7afyssZt7bXfP8A4bXZWhzZNgT0HAx9EasDdBPaeMw1YgPJJAiHB4yHN4nZGiZgDXjbQoNhaVNzi0UmkEGD4wSSCAWiZIkcLIbTNQQQ4WvFgLRqIg7uqedqVO9a+oZg3gNEgcMojUpqJvYzaWC7shzZLSB4iIveQecgrjMdIk6hT4jGio11hfQE6ElxkebihTQmX9BdGw2EBWMwBC2TGANjlfzWN7NUaoaMrQG8T93WspbQYLF7S4agET6C6my0VoA9oNhNquLxZxMkjyvHks3jez9RpMMJAi44RHxC1+1NtsbHgcDIkOB/KRObwnTfEgx6qWjVNTL3ZDgZghrwCBMxnJ4cdxlPeibSs8/x2Gy5CdSxtojSWkf9R6qoAtXt54DwKtIloN3NcQbH9QItfcpKOyqLi2GgNIJBk3Gmpn7C6wcbMe5JoWrx+xmnw0aRMAzUcSJ5NG9VKOzalO3cUnFoz3zElswf1QekJea8je3LwCKWGcdAV6hsPGDIwE3gT1hAtiPbXZmADSDBAEQY+iLswQ4LD6jJej0fTYuKu+w7VfZC8UZTaL3NtqOB3dEqyzWa6oxu28PNS86CyqNZAkWV/bzvGBMSPmqlGkDuW+L+KPNnH5Maxw5kopgcOXaAdT+yiwlFpdEey0mFpmBcdB+6WTGjEio7LPEK/SwoA/NHku5VXOHF7nmka8F1RLUYIk3v99VIw8YUBAAjVQd+QdCen+EOg9oISOXskqffH+VySbRPZbLVF3RPVThg3n2TA2OK08fBj5+QP2gxbmMyA+J4N+DRGY+9up4LPYbBue12UWaNfQi6J9qqh7ynr+R488zT56rnZmsHBzCYM3G/SLg9EZNpWPjSk6YL2Dsl7qpLmENvBOknUidf3RjE7Iw2b+JBPCT8AVP+Aq9/kc6KWWbamIGWfPVGaOz6TRORo5/UrPKT7NMYRSqrAf8ApeHa3w0rdPiSqP8ApNKf/W0eS2jWte2APTgg1TDZXRwSqbQ3CL/Cp+FqOblZUc3+2B5aLK7X2U+iQ6SWk+jufut9QYAhHa2kHUT1Eeo+pVMeR3RLLijxbK4YKmHY/K+Wt0BJa12VxDmzMNJsW7rwq/Y2vkrPY85mUw57Wk2LwWtAb/dIBjUdFb2BUdkYBla1n5nkD/1kk+UEkg9ED2Lhx3mYXgyBe43zBBGh3rXLejAklRtX4c1w4VG5g6mCHOzSXO8QDoNhMjKOs70J7GVA9vcugQZFmzDr6kTaT6I2cQ7R4ynKZc0EEeC0EGAB4rbsqzfZUlxdF9NwNpJJIO4CfVTl9SsfsjX4fDy0E3sL8earPo/+QABpScT/ALnNj/6lXvxTWsEkWF/IXWfxe2hTZUqfrqWY3fA/L8ZWJRvo9FypbIOx9L+JiI/Lmt5Od9VpHtAWf7Pfw6ZLtXmT9+c+aIP2iEuRpyGwxaii05QV6sD2VGrtUbvQapNw9arowgf1eH439lNRbLWkBNpUC98yLDeU/AbML3RmtyC0OG7LwZeQ4m8DT90RpYFrdIHktS6oxyptsHUdjNY2zr81NTc1phzeivOpAaKocIAb/fqlkPGqoc6o3hCiDSbA+quik2IyyOd1HXbawgogT/BgwYMSfSykdDRaFXdUdyhIAuHDzlEDJPxXJJV/wP3ZJDYvxLya9hixUggLrXjctRgRm9v7KfUaCGy9hkf1NIgjkdPRAtjYlzK8PpuYYIktJMC8eo1XoReuFrTqAVzaaGi2nYDpYzvvDJDr5SNfvkuYDGs0eZqNscxm43gG3sjFXZzJmIPERKGVezH8TvG1XMdvOWZnioPGbPeXgvUMcJsCRyHyVPFOMkm0xE66g/JPdh67T+ZrgNCNfME291BVFR+oc4jcGlRpp0W5Jq0TjENiSfLisv2i2oXkUmC86D1v6IzV2Xialgzu/wCpx+QklM2d2Cexxc6qJcCJyyRJBMZukabyr441tmXNktcUUMSHYfDNe9smHUoBBHiY6C6JF8//AFQjY05XQ8AtY50EHxRALZ6SV6JiOy7Koy1HONmggWzRYE87DSNE7DdkcNSMtpDhck9dSrOaMygzD4na1SvSbTpsc5wZlNQNJJkkuE7gcxV/ZPZzGU2wA1ocZMmbRvibrdUcO1ogANG4AADyCmBtZI52UUadsyz+z1V7fFWb/aGHXnLr3VGj2QJeHPql5/t+Urad2Dc3UjYGin0Vu9sBUuz43l56kD4K1S2DT3tHnf4om6oonVLpOKK+5IbTwbWaADoAnZwmmoU13muqjrOl91G91rrpb5ph3ygGzjan3ZRktvrZSyOUJjuK4NkTam5vlKT2uPBPOvBIk8l3QLsgqU4AXZA5JPvqmSDxTIUb3nNJQSkmJl1m/onb0klcyIRSp6n73BJJAdElPVWF1JKVInap9LVJJcBfpMPv2XSupLjkSU056SSRdDPsjcmO0SSQOZ1Knv8ANJJcORlNK6ki+gi3ru5cSSsIhqo6+qSSVnLshqJj/wAvmPikkgOOd+Y9Vx+vokkiKMfoq5+SSSK6FfZEkkkuI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7414" name="AutoShape 6" descr="data:image/jpeg;base64,/9j/4AAQSkZJRgABAQAAAQABAAD/2wCEAAkGBhQSERUUExQVFBUWFxUXGBUXGBcZHBcVFBgVFhcXFxcXHCYfFxwkGhQUHy8gIycpLCwsFx4xNTAqNSYrLCkBCQoKDgwOGg8PGiwkHCQsKSwsLCwsKSwsLCwsLCwsLCwsLCwsLCwsLCwsLCwsLCksLCwsKSwpKSwpLCwsLCksKf/AABEIAOEA4QMBIgACEQEDEQH/xAAbAAABBQEBAAAAAAAAAAAAAAAFAAIDBAYBB//EAD0QAAEDAgMFBgQEBQQCAwAAAAEAAhEDIQQSMQVBUWFxBhMigZGhscHR8BQyQuEjUmJy8RWCkqIkMweywv/EABkBAAMBAQEAAAAAAAAAAAAAAAECAwQABf/EACYRAAICAgIBBQEBAAMAAAAAAAABAhEDIRIxUQQTIjJBYaEUcYH/2gAMAwEAAhEDEQA/ANDKaSuZUsqsZToapAOSYE9oQaQUPDQnBnJNlcrYjK2d+5I6Q6RKKQTu7Co/jYEyXHfa3RUX7TLjrAG/jx00HIeqlLJFFVjbDopBSCmFkqm23l5ZRJtYu1JMSQJsAARf4Rey4vLPBXqmrBIG4u3AjcJtMp6SScnVk7fJqKuuzSimF3u1kMTWrUX06jnucCQHgukNqE2Fv0mcvIxxsRxW03V6tOnScWNEPe4cToOcCSRxLUeCe09A9z8aph4URwXRTCzHZ7b5ENqvzAgw4mdDGa94NjraQiO2sU9lWhleQ2o4tItqIcCDqZEiNNPPniadHLKnFvwFu7CWRANn1X1a9Wm+q+GOe0EENnIQJMCN53JuJrVMNXa0vc9jwXDMb+EtDmndPiaQRGvK/e3+Wc8tbrRoG0guuYAEF7N4l731cz3Oyue0Sdzaj2iwtMNUXa6zqNz4jUBEmCGtkW0md+qXh8lEPufFy8X/AIH8gXKkASYA4ldpCAByCz/avFZi2k0F2QGs+LkNYHZRHMhx/wBnNIo26KylxjYcDVxrUNp7RJwL3sIzspPg63Y0lpg62gqTYb3Ppl7nEku37gALAbtSueOr/gqyJ1/QrC4WrG1dq1iys41HA03ZbQAR3/dbtLGZHDyXcXUdTbh3se/PULwWyTIEwY6hreBzKqxf0m81Xrz/AIa+ya5oWSw2Nea9Rj672NY54BJG6IBO/X2T9r7RqsdSa2rmY9roc2ASWlgJLhrJfy036oe1tf073lTddGneAo7IBsvEPOJqta9z6LTEuM/pGh3w7MJG4FH2wllGmPGXIWfmfdJOyJJQlEJEroC7lWpmc4Cnh6YWqviKhGotKSUuKseKtiq7QIMEb7HkqrsTLgXeXlFlSxdTy+/8IfjscQ3jYX5rC8jk6NkYJIOYnFeC339yqmz2TrYXJ8uKFbO2wHN8Xn9VZdiiDYyHakcAs8+V0zRBLjojxY7mu/8AkcS4OG7MIIPAyLTrKv0MeI8M84B9LWCrPw1R/igxG8geykoPLP0+Z08rwrSzqUUpK2tdkI+nkm3F6e//AEv4uo0UKgqtABaREyTMBoHMuIiOSjwzzQwznm78hJt+qIaPNxHqo6zm1IkEwc0X1E68dSniqxwyuHhJG+0ggj3A1SL1DSpL93Xgd+muXLwtFrBbJY7DspOOVzRLXjVroAkcRESNCqTHVBVpUq1jScXtiSHN0JYdS22mo04Ik0ub03FXqFWY9lpxeqbuzNk9KqVfgK2TiDTr1ahZUIe6oWw12jnAgwdLBXXYN+IrtqPaWU2CGg2Jkgkkc8regHEooKfmpaZV/c/myXs/jeuwH2Wovb3jnNcA9z3Am2tR7hY3uHDcl2pove6jla5wb3pJAJiQwCY0mT6I9CaUOfy5B9v4uN92D623Axhc6lVAEfpAuYAAk7yQPNQbO2PmBqVpNSoczgCQBIgNteAAB0AReVwOQ5V1obhf2dmXGAqsdiKDWlzXseGu0GWo12WTpLSS0jWIO9Wtg7RyU8j6dQOn8uQzeLe3RHiUxxTPJfaEWGncWYvunmliIa456loadTiQ4jTUCZ6FaPY2FAYC6lleB+YgSddLyLRwRDOu5l0slqjo4qdszGDpOp4qu99J5a59SIYXSCRBHKBqotv1O8r4drGPBDahyluUwXUogcLH0K1krkIrJtOuhXitNX2Z52DfhnGpSpk0nXfREFzL6siZHIaTvH5TFBwe0ObIB4gg+hViVwlI3a2UUePQsvNJclJKOVi5IFNS9vmtNGYTzAQ/F4o3Ecuqt4irAJ8x1CB4jFEnKOWu8kSeiyZ5ao04VsbVEiDbhFlm9p2m8j4I9i2ODb+nC2usLMYnESTJ4jrO+N6zYY27NORpKiLZ7bxBvvlajAFlNpdGaN9gB0bv+7LNYasBIA04q7+NzMa3mXHnuHsD6qmWDkLikooLVNol8nSLwNw5n5BJlZ8b4jlp1QHDNdmIc7K2/UjdZF8NiGicvqVKWNLovHLZaoOdq0Ejop21QbGGnjrPWFVdinP5gb5+PBV3VCDIuPu8blNxsunew1h8S5m+3A6IiKtszTabg7ihNCsHtgxy5ee8KzhKmUwdDYqT1sZxtBihtGdVdZV0O42QFj4JBtBVqhiokbt3UXWmGTyZJ4/AdQzbQ8LCC4HvKbfC5zZDnAEWN7K8HptVoIuAYIIniLg9Vujp2ZGCsbhqxDwwvH8Rhac36G076nTPrxVc0cSWvJzgufTcGh35W5nZ2iHCwGWYIlHMy5mT8mAqVu8GHhgd3hAaJNwXGC4kuJECTqdyp/h67m02S5pa94c7MTLIJYSWlpOoG64Rc1FzvEFKjgZi8FUzPympHcnL43QatwIBPCFVdQrljA3Pml5dmc9s+AZROcn83OJ3I4aiaaiKkzgdjs4w9Ml1QPmiCZyk5nMa7MAddVDjaeIGbuy+1UFsmZY2lMSdxeI6lFagDhDgCJBg8QZB9YT+8XJ0cACcTkJPeAmq10CfDTcwktGW8AkC28I9hvyNmZgazMxvm6Reuh6EnYB8hJM7xJLR1kGVKE9JXIJETqaC43BMJO48b8loIQPb9Et8Q/LF+Sx+pg2rRq9PJJ0wZtanmaS0mRw39VkalKCZ1lbCljwW5deRuoK+xHPvAaOQWfFPhpmrJj59GYpU5g8bH90aGxoGaZgfYV/CdmiJ4H6hHsLs0AQ7d9/VPPKn0LDBW5GOo7PLnTltzFo5oicKANAP7QPgUcxmHDR4RA+/RZ/FtM71Lk5PwWWNRVlepQqQYIk7+A6cVLQEQ0kOcLn6fD1UFXGZBvn79UPwWLioDd2s8wRf4+SdQbTB7ii0kaLD0w2N08dxV1+GOseYvZVcJiQRlfF9DGvXgd33JsNsI0OouY+N1mkmjSpX0TVnGeoB9k6hUzENgSq/e5irVClvaYIuOq6Hhk5hrDVTodfv3Upeq1GvmjcVIXL04PR58ls6XrhqKJz0w1E4tE2ZNzqE1U11VcdROXrmZQd6l3oROosd4lnUHepCoiKycOXQ5Qh66KiICWUkzMkhYCWV1q5CdCcjRxV9pUw6mWnQlg9XtCtBQYsSAObT6OaP/wBeyWfTKQXyRmDgO6xWU/lddq0tBw0O5Ox+BFRunibJad4d1WZdtdzPE5zA7SNPLmsebHvRu9PO4tM12Gpgt+96bVo8CqGwdusrNiQHcJ9wrO16pFM5dekpOHkqnbKeJxgaYN53CSfQIVtCu3cwjqI+Kr/g8QaZqNcxt/ykjMRB8RLiBruTMDsavWf4qgNMRLgIk7w2dY46IrFqwPKrrZUr4EPaYCq7PwHi32tfduWox2EbSGUbkLDg0yTEoW0qK+0rUiu1pFTKLiLg6GJ+uoui5EtaRIiec8fkqWFnPm3k+2l/RX6rABA1zazfTT74BZskvwrBK2S0sOCY+77lOGFvT5qSRDTGog/EfFOq8fX6qMZOxZ7JcKZb5kp9SpCrMqWsquKxJXpYpqjBki0y07EhMOICB1sUZ1TPxpVuSJ0w73spZ0DZjipm49HkdQUzJZ1RZjJUzaiawFgPXc6gDl3MmTATiopG1FTzqVpRsDLWdJQZ0kLAFUk1dBTkbOtKirmQ/kz3hx+TVKAoK2rm/wAzW+5LD8WpZdDwey218iUAx3Z6cQK9MNzi+V35TIIJtvlGcOfABwlv/ElvyTMZUy5Xc48vv4pZfWyuNXPiylgNhhmrWMkzDcxuNILjIFzbmjb2y0FQ06oLZUgE07rO3Zq48dIaNmU3GcjCeYCmrQxtrKns3Gy8tBkAa8Dw++CnxzrIWPGNMzW1HlxQiqIc2QD15z9+aOYmks/tag6Q8XBmANQGHKSToL7uiT7PRXPKol3Z7y9+lpPtdETS9TPv+3xQzYpysLnXzO04ga+psiNB2epxi5+p/wCyyZF8mPBvii60iCDpp0O6PdU3YqHFpslUqEj0Px/ZVnMzGeZ91OKQ3Fsn7470yrVzCCutoknkqe0qbg0vZ+YDTjEe6vjpsjli4op4phB5buirF6o4jazqjSBYi/XcY9rIXUxTjqSt8YP9MDkvw0IcrWEwVSp+Vpjj+51We2Vjiyo2RmEjwlekU8RIBTe2LzBmE2K/9RAtYDxGeJm0aKxT2W+D4xMH9J1MR+rd87yrzHeqmwgBBH6t3MWkRvVPaQvuMD92WkZhqSAAQTOYAAaZjBnQab1bqYdpaCw2O+dZ3qc0/E5p0nTqqlcd04j9LoE218LWgDjx1nXiUK4PfQeV9djXYZw3eiaZBuEUqOgB24j3UXdyHzqNPSU1Ccil3iS73reA9CkiHkHVxND12VxMcCq+IaZDgJySSN5DrEDmGiY6cVM58Ak6AJuFZAvqSXHqfoIHklfgdaVncJEEaw5x6h5zg+jlV2k6XAcAT6/4Uhplp8BDSNA7RzLnLa4LSTEbvYfVrl7nSIN2kTIkSDBtIJ32WfNKoGnArnZc2diAQCDITsdi6U5XlwnhPvCD4PFuktyFhYLnc6LDjFjuN9Vfo4xlcWdD2+ovHmJGql/0aYy5bZPT2gGD+HSeG8SInzOqufiMzZIi2n+FB+FJHiqOPKw+GqrYzGCm3idyWylL8KW1cWGiBrwWbxT3OYKbWwQ5xc+0Q6bm05hMC8ct6LVKzbvdc8PqULfUNR4BsJmBYLoya6FyRUuy5hhAA3Nbbyv99UWoUMlKT+rXoN3y/wCSpYKnLzwJ+f7IgamYhoFhAHrHnoVkm9lkrK+JF46K1Qw8tkKniH+N19/1+iNbHphwEpGukWT1ZHTw9p43VDGUoWoq0ABogm0KeqolxZNtSR5ptWlkrPA0kGOsFU7HX1RHbp/jO6BDF7EPqjxZ6kyelUAyzq0zI4G43ceJW32NtEVG2O+F5/CLdnMQW12CYDiAU4p6DSFx5KzTomx4gnzBMpChHFWqH5D/AEuB8nWPyTNgohdRzODjvAP/ABJ+SZicJnY8b8pI6wYsequup/wwd4t6/wCFYrUIk7gwD5KMneh1rYIwVIuYJB8Mi83MwNRPGxU1ahDnAc/capuwDLn+EgWOlvPwgTYXvPEol+ElxJ3xPQbvM/BCMvJ0omf/ANPHNJajum8Ek3NA4sFZV0BRfi28UvxTeIT2JxJHtkR0noDKkCrOxzRvXBtBnFC0GmT16kAAfmOg+JjeB9EKxDMtWOTfhr1RD/UGcUNxtUOqggz4R8Ss+f6mr032JazvDCw+26r6NbMxxaTcRwFvMLdGmsR2z/8AY3kI89fgQoYPsX9RqNkDu2VcjUen7qvT29ULpqOLh8OiFJBbeEfBi92fk1VPFZxYyOXzU2Gp3lZfDYgsMgrT7Er940kiCPdZ8sOKtGnFk5OmG8EzK0ngLe6k2b+YfekyVHpT6/CQu4B0EngD72+a85/pvXRG0S4j74/IrQ7EO5Z2tUAcTzH0+aO7Jd4QVz/GN+UHqjbILtBkhGAZCFbZxDabHOdYASfvmqtX0Si0uzyztFHfuHCPghqnxeINR7nnVxJ9VBC9WKpJHkTdybGo1sejTzNJEgkCXEC4DiRqAJBbr5FBl0PhEVHr2AxIq0g4TZxEG5AGgdziD5q3hj4Xc2wsH2M2qc4pyTmMRNoAEGOIuPNbmi/X73/5Q/KH/Szl/hgcx81ax92wN/3+yhoUxYc2k/8AZOqYkHM6bAkeTdfc+yk+x0gbsFoaXxNzAHGCTJ5iR6jVGTuHEj6/JB+z75DnaiYHC4tvMGJnS+5FWuBcf6R7n9glQZD8hXVB+LZx9iurqYNGWhNa0zwU7mBNJgaojIgrHcm06Ft6kIUtMrgkLW3XcvjHT6qx3KiI8Y6KWX6lsX2LjWWWV7WbMBIdN5Pw4/7QteG2QTb7PATwSYXTK5YpxZ5s5cTqmp6lcXonlnQtR2ZEU3nyHU/4WXC12yyGUWt3kyepiB6fFZ8/1oth+1l6tiLAcim/i8rSBv8A8oeMRNYDdBHsqu1sQRHMD2/ysqx26Nby0my/jcZF9xA+/iiewe0NNrXB7w2DvPwWQxb81Jh5R6E/VUJV1gi1TI/8mUWel43/AOQ6FMRTDqjv+LfU3PosVtvtFVxR8ZhoNmNs0fU8yhKSrDFGPRGeaUxQuSkUiqkhALilw58QKkqubMhK2Ggn2TkV2uEW3HeAbkdPmvQ6NSNVnKNItcX9yAIk1Jh7oDXNMA77yCN3FaGmyTHFBOyiVItMxuWnUeeUehsFBiqZFIMM2YXPI3Eyd/M+y68A1GN1a2ajuYbZvq6fRR7RxgDC3VzzLuAYLXuIzG2o3pZBSL2yRloNjfJ6E8DJkDqVHjNoikMrbudoOPNQDHOcwU6fiIEOcRZvI8TyHmreB2U1nid4nHUnU/QckIqls6Tt6KX4qvz9kkZ78cl1Nz/gnF+TPZeiZfgngLgclodNkYHSU5oK4ApI5LqCJp5qJ4h46fNShVsRU/iD+35lRyr4l8P2CQqWQbar5aZV9zrIRtN3hKjjNM1ozW0tjgYVlYWPePB5gmB6Fp9UBXofctOCYx2jmT6kuXn9RkOIIiDEcIXoRdnlTjQqWq0VKrcCdbrOBGMBWBNzut6W+aTIrDB0XcsOLj+gwfNtveFU2pVDgBvaY6g3HvKtbSxTYqR+oU4P9Qj0sgTnylhG9jSl+ElR/gaDz+KgKVR6bmVlokzoTg2bC5T8LhnVHhjBLiYA4rSHsq/D4jDAnNne240zAgkDeYEXsllNIeMHIt7G7DkAVK+uop8P7vohHavAZKgIEAj3H+V6jiGrJ9pcFnpuG+CR5XWJZXztnovDH22kefBcSJSlbTzGaLs7jWl4Dg7NuvIh0AtI3SbzfhC3DKkXPvx/a5WD7L0IqyRHURFi4Ok6Cy0mP2kD4WmWi0/zG0xy5/Z5FFbQRfjQym6of1EBo5Ns0et1VIfkBdYvPiNxPACCDYGQNTHkaVPEiz3nTT9k78aajxlgQBAMzcnxCBAiL30O9CXRyWzUNrsoNFwItNh6BVjtF9T8ggfzu+Q1Kr4HZm9/id/MfkCiLWgfUo6QKbK+R/8AO70akpu/HFdRv+Ar+lUFNzDRNFRMGJCkOtk2QLiibVKk70DcmCdAQjE4iKhIg/srm1dpNpUy5xy7vXhxKyru07NzXEcbKOSLlovilGO2w4dq8Rb1VbamIBYYuh7dqMqDwm/A2Ko165BjcUscVDzzKqQWdiiWsbwa0ewWf29Rh4dxF+ot8IR1kEDoFJiNhurU3bi24J5ajlK0R0zFLZi1IyqQpsfhDTeWwQQSCDuIJHyVcqpPou7UBa8TvZTdHVjb6fcqnKuY+g7JTqGYIDb6y1rT6HNboqUIHHUoSXCVxwZ7Jn/y6X93yK9X/Bte6m860y4j/cIXj+xMRkr03HQOH0XsGFq2WL1GpI9D024slrCyAbTZIR2ohG0BYrK2borR5RiKeVzhwJHoUqTwDpw9N+7VX9t4Jzar3RYkn1uqeGwpe4Aeq9NO1Z40o1Kgs/aJtlJd4ZAcL3P5SRwvyTzjC3NIzEZRI0lwmIN9x9FPhcCync3PFdcA+IFwbHS/IqXPZVY3RRp7SJN5lH9mVSxzQQ6SSSCAIOnUggN1j5qph9l6SYF4E/za+qK4bZUGYPUH94QeRN7HjikGqWK5JOcSqgYWjUef7KSnVdqWe/1VFliK8MyfuOfsko/xQ5+o+qSf3UJ7D8EBcTokxv8AldfQgWkp7QCLfulBYsqgrYkMBc4w0XJ4CQJtukj1U7afyssZt7bXfP8A4bXZWhzZNgT0HAx9EasDdBPaeMw1YgPJJAiHB4yHN4nZGiZgDXjbQoNhaVNzi0UmkEGD4wSSCAWiZIkcLIbTNQQQ4WvFgLRqIg7uqedqVO9a+oZg3gNEgcMojUpqJvYzaWC7shzZLSB4iIveQecgrjMdIk6hT4jGio11hfQE6ElxkebihTQmX9BdGw2EBWMwBC2TGANjlfzWN7NUaoaMrQG8T93WspbQYLF7S4agET6C6my0VoA9oNhNquLxZxMkjyvHks3jez9RpMMJAi44RHxC1+1NtsbHgcDIkOB/KRObwnTfEgx6qWjVNTL3ZDgZghrwCBMxnJ4cdxlPeibSs8/x2Gy5CdSxtojSWkf9R6qoAtXt54DwKtIloN3NcQbH9QItfcpKOyqLi2GgNIJBk3Gmpn7C6wcbMe5JoWrx+xmnw0aRMAzUcSJ5NG9VKOzalO3cUnFoz3zElswf1QekJea8je3LwCKWGcdAV6hsPGDIwE3gT1hAtiPbXZmADSDBAEQY+iLswQ4LD6jJej0fTYuKu+w7VfZC8UZTaL3NtqOB3dEqyzWa6oxu28PNS86CyqNZAkWV/bzvGBMSPmqlGkDuW+L+KPNnH5Maxw5kopgcOXaAdT+yiwlFpdEey0mFpmBcdB+6WTGjEio7LPEK/SwoA/NHku5VXOHF7nmka8F1RLUYIk3v99VIw8YUBAAjVQd+QdCen+EOg9oISOXskqffH+VySbRPZbLVF3RPVThg3n2TA2OK08fBj5+QP2gxbmMyA+J4N+DRGY+9up4LPYbBue12UWaNfQi6J9qqh7ynr+R488zT56rnZmsHBzCYM3G/SLg9EZNpWPjSk6YL2Dsl7qpLmENvBOknUidf3RjE7Iw2b+JBPCT8AVP+Aq9/kc6KWWbamIGWfPVGaOz6TRORo5/UrPKT7NMYRSqrAf8ApeHa3w0rdPiSqP8ApNKf/W0eS2jWte2APTgg1TDZXRwSqbQ3CL/Cp+FqOblZUc3+2B5aLK7X2U+iQ6SWk+jufut9QYAhHa2kHUT1Eeo+pVMeR3RLLijxbK4YKmHY/K+Wt0BJa12VxDmzMNJsW7rwq/Y2vkrPY85mUw57Wk2LwWtAb/dIBjUdFb2BUdkYBla1n5nkD/1kk+UEkg9ED2Lhx3mYXgyBe43zBBGh3rXLejAklRtX4c1w4VG5g6mCHOzSXO8QDoNhMjKOs70J7GVA9vcugQZFmzDr6kTaT6I2cQ7R4ynKZc0EEeC0EGAB4rbsqzfZUlxdF9NwNpJJIO4CfVTl9SsfsjX4fDy0E3sL8earPo/+QABpScT/ALnNj/6lXvxTWsEkWF/IXWfxe2hTZUqfrqWY3fA/L8ZWJRvo9FypbIOx9L+JiI/Lmt5Od9VpHtAWf7Pfw6ZLtXmT9+c+aIP2iEuRpyGwxaii05QV6sD2VGrtUbvQapNw9arowgf1eH439lNRbLWkBNpUC98yLDeU/AbML3RmtyC0OG7LwZeQ4m8DT90RpYFrdIHktS6oxyptsHUdjNY2zr81NTc1phzeivOpAaKocIAb/fqlkPGqoc6o3hCiDSbA+quik2IyyOd1HXbawgogT/BgwYMSfSykdDRaFXdUdyhIAuHDzlEDJPxXJJV/wP3ZJDYvxLya9hixUggLrXjctRgRm9v7KfUaCGy9hkf1NIgjkdPRAtjYlzK8PpuYYIktJMC8eo1XoReuFrTqAVzaaGi2nYDpYzvvDJDr5SNfvkuYDGs0eZqNscxm43gG3sjFXZzJmIPERKGVezH8TvG1XMdvOWZnioPGbPeXgvUMcJsCRyHyVPFOMkm0xE66g/JPdh67T+ZrgNCNfME291BVFR+oc4jcGlRpp0W5Jq0TjENiSfLisv2i2oXkUmC86D1v6IzV2Xialgzu/wCpx+QklM2d2Cexxc6qJcCJyyRJBMZukabyr441tmXNktcUUMSHYfDNe9smHUoBBHiY6C6JF8//AFQjY05XQ8AtY50EHxRALZ6SV6JiOy7Koy1HONmggWzRYE87DSNE7DdkcNSMtpDhck9dSrOaMygzD4na1SvSbTpsc5wZlNQNJJkkuE7gcxV/ZPZzGU2wA1ocZMmbRvibrdUcO1ogANG4AADyCmBtZI52UUadsyz+z1V7fFWb/aGHXnLr3VGj2QJeHPql5/t+Urad2Dc3UjYGin0Vu9sBUuz43l56kD4K1S2DT3tHnf4om6oonVLpOKK+5IbTwbWaADoAnZwmmoU13muqjrOl91G91rrpb5ph3ygGzjan3ZRktvrZSyOUJjuK4NkTam5vlKT2uPBPOvBIk8l3QLsgqU4AXZA5JPvqmSDxTIUb3nNJQSkmJl1m/onb0klcyIRSp6n73BJJAdElPVWF1JKVInap9LVJJcBfpMPv2XSupLjkSU056SSRdDPsjcmO0SSQOZ1Knv8ANJJcORlNK6ki+gi3ru5cSSsIhqo6+qSSVnLshqJj/wAvmPikkgOOd+Y9Vx+vokkiKMfoq5+SSSK6FfZEkkkuI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7416" name="Picture 8" descr="http://1.bp.blogspot.com/-32DpmDGJZPg/T7txBpsGIWI/AAAAAAAAAM0/7FNpkSK5xB8/s1600/cyndi+lauper+80.jpg"/>
          <p:cNvPicPr>
            <a:picLocks noChangeAspect="1" noChangeArrowheads="1"/>
          </p:cNvPicPr>
          <p:nvPr/>
        </p:nvPicPr>
        <p:blipFill>
          <a:blip r:embed="rId4" cstate="print"/>
          <a:srcRect/>
          <a:stretch>
            <a:fillRect/>
          </a:stretch>
        </p:blipFill>
        <p:spPr bwMode="auto">
          <a:xfrm>
            <a:off x="762000" y="0"/>
            <a:ext cx="3429000" cy="3429001"/>
          </a:xfrm>
          <a:prstGeom prst="rect">
            <a:avLst/>
          </a:prstGeom>
          <a:noFill/>
        </p:spPr>
      </p:pic>
      <p:pic>
        <p:nvPicPr>
          <p:cNvPr id="17418" name="Picture 10" descr="http://25.media.tumblr.com/tumblr_lnluypzpIQ1qkfnoao1_400.jpg"/>
          <p:cNvPicPr>
            <a:picLocks noChangeAspect="1" noChangeArrowheads="1"/>
          </p:cNvPicPr>
          <p:nvPr/>
        </p:nvPicPr>
        <p:blipFill>
          <a:blip r:embed="rId5" cstate="print"/>
          <a:srcRect/>
          <a:stretch>
            <a:fillRect/>
          </a:stretch>
        </p:blipFill>
        <p:spPr bwMode="auto">
          <a:xfrm>
            <a:off x="4648200" y="2590799"/>
            <a:ext cx="4114800" cy="411480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Pop Music</a:t>
            </a:r>
            <a:endParaRPr lang="en-US" dirty="0"/>
          </a:p>
        </p:txBody>
      </p:sp>
      <p:sp>
        <p:nvSpPr>
          <p:cNvPr id="3" name="Content Placeholder 2"/>
          <p:cNvSpPr>
            <a:spLocks noGrp="1"/>
          </p:cNvSpPr>
          <p:nvPr>
            <p:ph idx="1"/>
          </p:nvPr>
        </p:nvSpPr>
        <p:spPr>
          <a:solidFill>
            <a:schemeClr val="bg1"/>
          </a:solidFill>
        </p:spPr>
        <p:txBody>
          <a:bodyPr>
            <a:normAutofit fontScale="62500" lnSpcReduction="20000"/>
          </a:bodyPr>
          <a:lstStyle/>
          <a:p>
            <a:r>
              <a:rPr lang="en-US" dirty="0" smtClean="0"/>
              <a:t>Madonna – Borderline, Like a Virgin, Material Girl, Papa Don’t Preach, Like a Prayer</a:t>
            </a:r>
          </a:p>
          <a:p>
            <a:r>
              <a:rPr lang="en-US" dirty="0" smtClean="0"/>
              <a:t>Michael Jackson – Thriller, Beat It, Billie Jean, </a:t>
            </a:r>
          </a:p>
          <a:p>
            <a:r>
              <a:rPr lang="en-US" dirty="0" smtClean="0"/>
              <a:t>Cyndi </a:t>
            </a:r>
            <a:r>
              <a:rPr lang="en-US" dirty="0" err="1" smtClean="0"/>
              <a:t>Lauper</a:t>
            </a:r>
            <a:r>
              <a:rPr lang="en-US" dirty="0" smtClean="0"/>
              <a:t> – Girls Just </a:t>
            </a:r>
            <a:r>
              <a:rPr lang="en-US" dirty="0" err="1" smtClean="0"/>
              <a:t>Wanna</a:t>
            </a:r>
            <a:r>
              <a:rPr lang="en-US" dirty="0" smtClean="0"/>
              <a:t> Have Fun, Time after Time, True Colors</a:t>
            </a:r>
          </a:p>
          <a:p>
            <a:r>
              <a:rPr lang="en-US" dirty="0" smtClean="0"/>
              <a:t>Tina Turner – What’s Love Got to Do With It</a:t>
            </a:r>
          </a:p>
          <a:p>
            <a:r>
              <a:rPr lang="en-US" dirty="0" smtClean="0"/>
              <a:t>Whitney Houston – How Will I Know,  Greatest Love of All</a:t>
            </a:r>
          </a:p>
          <a:p>
            <a:r>
              <a:rPr lang="en-US" dirty="0" smtClean="0"/>
              <a:t>Lionel Ritchie – All  Night Long</a:t>
            </a:r>
          </a:p>
          <a:p>
            <a:r>
              <a:rPr lang="en-US" dirty="0" smtClean="0"/>
              <a:t>Bon </a:t>
            </a:r>
            <a:r>
              <a:rPr lang="en-US" dirty="0" err="1" smtClean="0"/>
              <a:t>Jovi</a:t>
            </a:r>
            <a:r>
              <a:rPr lang="en-US" dirty="0" smtClean="0"/>
              <a:t> – You Give Love a Bad Name, </a:t>
            </a:r>
            <a:r>
              <a:rPr lang="en-US" dirty="0" err="1" smtClean="0"/>
              <a:t>Livin</a:t>
            </a:r>
            <a:r>
              <a:rPr lang="en-US" dirty="0" smtClean="0"/>
              <a:t>’ on a Prayer</a:t>
            </a:r>
          </a:p>
          <a:p>
            <a:r>
              <a:rPr lang="en-US" dirty="0" smtClean="0"/>
              <a:t>Janet Jackson – What Have You Done for Me Lately, Nasty, Miss You Much</a:t>
            </a:r>
          </a:p>
          <a:p>
            <a:r>
              <a:rPr lang="en-US" dirty="0" smtClean="0"/>
              <a:t>Prince – 1999, Manic Monday (written by Prince, released by the Bangles)</a:t>
            </a:r>
          </a:p>
          <a:p>
            <a:r>
              <a:rPr lang="en-US" dirty="0" smtClean="0"/>
              <a:t>New Kids on the Block – You Got It (The Right Stuff), I’ll Be Loving You (Forever)</a:t>
            </a:r>
          </a:p>
          <a:p>
            <a:r>
              <a:rPr lang="en-US" dirty="0" smtClean="0"/>
              <a:t>MC Hammer – U Can’t Touch This</a:t>
            </a:r>
          </a:p>
          <a:p>
            <a:pPr>
              <a:buNone/>
            </a:pP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Rock Music</a:t>
            </a:r>
            <a:endParaRPr lang="en-US" dirty="0"/>
          </a:p>
        </p:txBody>
      </p:sp>
      <p:sp>
        <p:nvSpPr>
          <p:cNvPr id="3" name="Content Placeholder 2"/>
          <p:cNvSpPr>
            <a:spLocks noGrp="1"/>
          </p:cNvSpPr>
          <p:nvPr>
            <p:ph sz="half" idx="1"/>
          </p:nvPr>
        </p:nvSpPr>
        <p:spPr>
          <a:solidFill>
            <a:schemeClr val="bg1"/>
          </a:solidFill>
        </p:spPr>
        <p:txBody>
          <a:bodyPr>
            <a:normAutofit fontScale="92500" lnSpcReduction="20000"/>
          </a:bodyPr>
          <a:lstStyle/>
          <a:p>
            <a:r>
              <a:rPr lang="en-US" dirty="0" smtClean="0"/>
              <a:t>Queen</a:t>
            </a:r>
          </a:p>
          <a:p>
            <a:r>
              <a:rPr lang="en-US" dirty="0" smtClean="0"/>
              <a:t>Def </a:t>
            </a:r>
            <a:r>
              <a:rPr lang="en-US" dirty="0" err="1" smtClean="0"/>
              <a:t>Leppard</a:t>
            </a:r>
            <a:endParaRPr lang="en-US" dirty="0" smtClean="0"/>
          </a:p>
          <a:p>
            <a:r>
              <a:rPr lang="en-US" dirty="0" smtClean="0"/>
              <a:t>Motley </a:t>
            </a:r>
            <a:r>
              <a:rPr lang="en-US" dirty="0" err="1" smtClean="0"/>
              <a:t>Crue</a:t>
            </a:r>
            <a:endParaRPr lang="en-US" dirty="0" smtClean="0"/>
          </a:p>
          <a:p>
            <a:r>
              <a:rPr lang="en-US" dirty="0" smtClean="0"/>
              <a:t>Bon </a:t>
            </a:r>
            <a:r>
              <a:rPr lang="en-US" dirty="0" err="1" smtClean="0"/>
              <a:t>Jovi</a:t>
            </a:r>
            <a:endParaRPr lang="en-US" dirty="0" smtClean="0"/>
          </a:p>
          <a:p>
            <a:r>
              <a:rPr lang="en-US" dirty="0" smtClean="0"/>
              <a:t>Europe</a:t>
            </a:r>
          </a:p>
          <a:p>
            <a:r>
              <a:rPr lang="en-US" dirty="0" smtClean="0"/>
              <a:t>Twisted Sister</a:t>
            </a:r>
          </a:p>
          <a:p>
            <a:r>
              <a:rPr lang="en-US" dirty="0" smtClean="0"/>
              <a:t>Poison</a:t>
            </a:r>
          </a:p>
          <a:p>
            <a:r>
              <a:rPr lang="en-US" dirty="0" smtClean="0"/>
              <a:t>Cinderella</a:t>
            </a:r>
          </a:p>
          <a:p>
            <a:r>
              <a:rPr lang="en-US" dirty="0" smtClean="0"/>
              <a:t>Guns N’ Roses</a:t>
            </a:r>
          </a:p>
          <a:p>
            <a:r>
              <a:rPr lang="en-US" dirty="0" smtClean="0"/>
              <a:t>Aerosmith</a:t>
            </a:r>
          </a:p>
          <a:p>
            <a:r>
              <a:rPr lang="en-US" dirty="0" smtClean="0"/>
              <a:t>Van </a:t>
            </a:r>
            <a:r>
              <a:rPr lang="en-US" dirty="0" err="1" smtClean="0"/>
              <a:t>Halen</a:t>
            </a:r>
            <a:r>
              <a:rPr lang="en-US" dirty="0" smtClean="0"/>
              <a:t> - Panama</a:t>
            </a:r>
            <a:endParaRPr lang="en-US" dirty="0"/>
          </a:p>
        </p:txBody>
      </p:sp>
      <p:sp>
        <p:nvSpPr>
          <p:cNvPr id="4" name="Content Placeholder 3"/>
          <p:cNvSpPr>
            <a:spLocks noGrp="1"/>
          </p:cNvSpPr>
          <p:nvPr>
            <p:ph sz="half" idx="2"/>
          </p:nvPr>
        </p:nvSpPr>
        <p:spPr>
          <a:solidFill>
            <a:schemeClr val="bg1"/>
          </a:solidFill>
        </p:spPr>
        <p:txBody>
          <a:bodyPr>
            <a:normAutofit fontScale="92500" lnSpcReduction="20000"/>
          </a:bodyPr>
          <a:lstStyle/>
          <a:p>
            <a:r>
              <a:rPr lang="en-US" dirty="0" smtClean="0"/>
              <a:t>Pat </a:t>
            </a:r>
            <a:r>
              <a:rPr lang="en-US" dirty="0" err="1" smtClean="0"/>
              <a:t>Benatar</a:t>
            </a:r>
            <a:endParaRPr lang="en-US" dirty="0" smtClean="0"/>
          </a:p>
          <a:p>
            <a:r>
              <a:rPr lang="en-US" dirty="0" err="1" smtClean="0"/>
              <a:t>Ozzy</a:t>
            </a:r>
            <a:r>
              <a:rPr lang="en-US" dirty="0" smtClean="0"/>
              <a:t> </a:t>
            </a:r>
            <a:r>
              <a:rPr lang="en-US" dirty="0" err="1" smtClean="0"/>
              <a:t>Osbourne</a:t>
            </a:r>
            <a:endParaRPr lang="en-US" dirty="0" smtClean="0"/>
          </a:p>
          <a:p>
            <a:r>
              <a:rPr lang="en-US" dirty="0" smtClean="0"/>
              <a:t>Iron Maiden</a:t>
            </a:r>
          </a:p>
          <a:p>
            <a:r>
              <a:rPr lang="en-US" dirty="0" smtClean="0"/>
              <a:t>Metallica</a:t>
            </a:r>
          </a:p>
          <a:p>
            <a:r>
              <a:rPr lang="en-US" dirty="0" smtClean="0"/>
              <a:t>R.E.M. - </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1980s Singer-Songwriter Music</a:t>
            </a:r>
            <a:endParaRPr lang="en-US" dirty="0"/>
          </a:p>
        </p:txBody>
      </p:sp>
      <p:sp>
        <p:nvSpPr>
          <p:cNvPr id="3" name="Content Placeholder 2"/>
          <p:cNvSpPr>
            <a:spLocks noGrp="1"/>
          </p:cNvSpPr>
          <p:nvPr>
            <p:ph idx="1"/>
          </p:nvPr>
        </p:nvSpPr>
        <p:spPr>
          <a:solidFill>
            <a:schemeClr val="bg1"/>
          </a:solidFill>
        </p:spPr>
        <p:txBody>
          <a:bodyPr/>
          <a:lstStyle/>
          <a:p>
            <a:r>
              <a:rPr lang="en-US" dirty="0" smtClean="0"/>
              <a:t>Tracy Chapman</a:t>
            </a:r>
          </a:p>
          <a:p>
            <a:r>
              <a:rPr lang="en-US" dirty="0" smtClean="0"/>
              <a:t>Kate Bush</a:t>
            </a:r>
          </a:p>
          <a:p>
            <a:r>
              <a:rPr lang="en-US" dirty="0" smtClean="0"/>
              <a:t>Tom Petty</a:t>
            </a:r>
          </a:p>
          <a:p>
            <a:r>
              <a:rPr lang="en-US" dirty="0" smtClean="0"/>
              <a:t>Stevie Nicks</a:t>
            </a:r>
          </a:p>
          <a:p>
            <a:r>
              <a:rPr lang="en-US" dirty="0" err="1" smtClean="0"/>
              <a:t>Tori</a:t>
            </a:r>
            <a:r>
              <a:rPr lang="en-US" dirty="0" smtClean="0"/>
              <a:t> Amos</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normAutofit fontScale="90000"/>
          </a:bodyPr>
          <a:lstStyle/>
          <a:p>
            <a:r>
              <a:rPr lang="en-US" dirty="0" smtClean="0"/>
              <a:t>Bands Who Make a Comeback in the 1980s</a:t>
            </a:r>
            <a:endParaRPr lang="en-US" dirty="0"/>
          </a:p>
        </p:txBody>
      </p:sp>
      <p:sp>
        <p:nvSpPr>
          <p:cNvPr id="3" name="Content Placeholder 2"/>
          <p:cNvSpPr>
            <a:spLocks noGrp="1"/>
          </p:cNvSpPr>
          <p:nvPr>
            <p:ph idx="1"/>
          </p:nvPr>
        </p:nvSpPr>
        <p:spPr>
          <a:solidFill>
            <a:schemeClr val="bg1"/>
          </a:solidFill>
        </p:spPr>
        <p:txBody>
          <a:bodyPr/>
          <a:lstStyle/>
          <a:p>
            <a:r>
              <a:rPr lang="en-US" dirty="0" smtClean="0"/>
              <a:t>The Beach Boys</a:t>
            </a:r>
          </a:p>
          <a:p>
            <a:r>
              <a:rPr lang="en-US" dirty="0" smtClean="0"/>
              <a:t>Steely Dan</a:t>
            </a:r>
          </a:p>
          <a:p>
            <a:r>
              <a:rPr lang="en-US" dirty="0" smtClean="0"/>
              <a:t>Bruce Springsteen</a:t>
            </a:r>
          </a:p>
          <a:p>
            <a:r>
              <a:rPr lang="en-US" dirty="0" smtClean="0"/>
              <a:t>AC/DC</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Technology and the Media</a:t>
            </a:r>
            <a:endParaRPr lang="en-US" dirty="0"/>
          </a:p>
        </p:txBody>
      </p:sp>
      <p:sp>
        <p:nvSpPr>
          <p:cNvPr id="3" name="Content Placeholder 2"/>
          <p:cNvSpPr>
            <a:spLocks noGrp="1"/>
          </p:cNvSpPr>
          <p:nvPr>
            <p:ph idx="1"/>
          </p:nvPr>
        </p:nvSpPr>
        <p:spPr>
          <a:solidFill>
            <a:schemeClr val="bg1"/>
          </a:solidFill>
        </p:spPr>
        <p:txBody>
          <a:bodyPr>
            <a:normAutofit fontScale="70000" lnSpcReduction="20000"/>
          </a:bodyPr>
          <a:lstStyle/>
          <a:p>
            <a:r>
              <a:rPr lang="en-US" dirty="0" smtClean="0"/>
              <a:t>Cassette tapes &amp; the Sony Walkman</a:t>
            </a:r>
          </a:p>
          <a:p>
            <a:r>
              <a:rPr lang="en-US" dirty="0" smtClean="0"/>
              <a:t>VCRs (Videocassette recorders)</a:t>
            </a:r>
          </a:p>
          <a:p>
            <a:pPr lvl="1"/>
            <a:r>
              <a:rPr lang="en-US" dirty="0" smtClean="0"/>
              <a:t>People able to watch movies at home whenever they wanted</a:t>
            </a:r>
          </a:p>
          <a:p>
            <a:r>
              <a:rPr lang="en-US" dirty="0" smtClean="0"/>
              <a:t>More channels on TV, more programs for made for different audiences</a:t>
            </a:r>
          </a:p>
          <a:p>
            <a:pPr lvl="1"/>
            <a:r>
              <a:rPr lang="en-US" dirty="0" smtClean="0"/>
              <a:t>CNN (The Cable News Network) becomes the 1</a:t>
            </a:r>
            <a:r>
              <a:rPr lang="en-US" baseline="30000" dirty="0" smtClean="0"/>
              <a:t>st</a:t>
            </a:r>
            <a:r>
              <a:rPr lang="en-US" dirty="0" smtClean="0"/>
              <a:t> all news television network</a:t>
            </a:r>
          </a:p>
          <a:p>
            <a:pPr lvl="1"/>
            <a:r>
              <a:rPr lang="en-US" dirty="0" smtClean="0"/>
              <a:t>Introduced the first phone-in television talk show, </a:t>
            </a:r>
            <a:r>
              <a:rPr lang="en-US" i="1" dirty="0" smtClean="0"/>
              <a:t>Larry King Live</a:t>
            </a:r>
          </a:p>
          <a:p>
            <a:pPr lvl="1"/>
            <a:r>
              <a:rPr lang="en-US" dirty="0" smtClean="0"/>
              <a:t>Oprah Winfrey’s talk show began in 1984</a:t>
            </a:r>
          </a:p>
          <a:p>
            <a:pPr lvl="1"/>
            <a:r>
              <a:rPr lang="en-US" dirty="0" smtClean="0"/>
              <a:t>MTV (Music Television) aired in 1981</a:t>
            </a:r>
          </a:p>
          <a:p>
            <a:pPr lvl="2"/>
            <a:r>
              <a:rPr lang="en-US" dirty="0" smtClean="0"/>
              <a:t>Music videos boosted the careers of artists like </a:t>
            </a:r>
            <a:r>
              <a:rPr lang="en-US" dirty="0" err="1" smtClean="0"/>
              <a:t>Madona</a:t>
            </a:r>
            <a:r>
              <a:rPr lang="en-US" dirty="0" smtClean="0"/>
              <a:t> and Michael Jackson</a:t>
            </a:r>
          </a:p>
          <a:p>
            <a:r>
              <a:rPr lang="en-US" dirty="0" smtClean="0"/>
              <a:t>Video games like </a:t>
            </a:r>
            <a:r>
              <a:rPr lang="en-US" i="1" dirty="0" err="1" smtClean="0"/>
              <a:t>PacMan</a:t>
            </a:r>
            <a:r>
              <a:rPr lang="en-US" dirty="0" smtClean="0"/>
              <a:t> and </a:t>
            </a:r>
            <a:r>
              <a:rPr lang="en-US" i="1" dirty="0" smtClean="0"/>
              <a:t>Space Invaders</a:t>
            </a:r>
            <a:endParaRPr lang="en-US" i="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Social Problems of the 1980s</a:t>
            </a:r>
            <a:endParaRPr lang="en-US" dirty="0"/>
          </a:p>
        </p:txBody>
      </p:sp>
      <p:sp>
        <p:nvSpPr>
          <p:cNvPr id="3" name="Content Placeholder 2"/>
          <p:cNvSpPr>
            <a:spLocks noGrp="1"/>
          </p:cNvSpPr>
          <p:nvPr>
            <p:ph idx="1"/>
          </p:nvPr>
        </p:nvSpPr>
        <p:spPr>
          <a:solidFill>
            <a:schemeClr val="bg1"/>
          </a:solidFill>
        </p:spPr>
        <p:txBody>
          <a:bodyPr>
            <a:normAutofit fontScale="70000" lnSpcReduction="20000"/>
          </a:bodyPr>
          <a:lstStyle/>
          <a:p>
            <a:r>
              <a:rPr lang="en-US" dirty="0" smtClean="0"/>
              <a:t>Crime and Drugs</a:t>
            </a:r>
          </a:p>
          <a:p>
            <a:pPr lvl="1"/>
            <a:r>
              <a:rPr lang="en-US" dirty="0" smtClean="0"/>
              <a:t>Use of cocaine increased, especially in its concentrated form of crack cocaine, as well as marijuana and amphetamines </a:t>
            </a:r>
          </a:p>
          <a:p>
            <a:pPr lvl="1"/>
            <a:r>
              <a:rPr lang="en-US" dirty="0" smtClean="0"/>
              <a:t>Response: Nancy Reagan’s </a:t>
            </a:r>
            <a:r>
              <a:rPr lang="en-US" b="1" u="sng" dirty="0" smtClean="0"/>
              <a:t>“Just Say No” </a:t>
            </a:r>
            <a:r>
              <a:rPr lang="en-US" dirty="0" smtClean="0"/>
              <a:t>campaign meant to discourage drug use</a:t>
            </a:r>
          </a:p>
          <a:p>
            <a:r>
              <a:rPr lang="en-US" dirty="0" smtClean="0"/>
              <a:t>Alcohol:</a:t>
            </a:r>
          </a:p>
          <a:p>
            <a:pPr lvl="1"/>
            <a:r>
              <a:rPr lang="en-US" dirty="0" smtClean="0"/>
              <a:t>Response: </a:t>
            </a:r>
            <a:r>
              <a:rPr lang="en-US" b="1" u="sng" dirty="0" smtClean="0"/>
              <a:t>MADD</a:t>
            </a:r>
            <a:r>
              <a:rPr lang="en-US" dirty="0" smtClean="0"/>
              <a:t> (Mothers Against Drunk Driving</a:t>
            </a:r>
          </a:p>
          <a:p>
            <a:pPr lvl="2"/>
            <a:r>
              <a:rPr lang="en-US" dirty="0" smtClean="0"/>
              <a:t>Look for effective solutions to underage drinking problems and drunk driving</a:t>
            </a:r>
          </a:p>
          <a:p>
            <a:pPr lvl="2"/>
            <a:r>
              <a:rPr lang="en-US" dirty="0" smtClean="0"/>
              <a:t>In 1984 Congress cut highway funds to any state that did not raise the legal drinking age to 21 </a:t>
            </a:r>
            <a:r>
              <a:rPr lang="en-US" dirty="0" smtClean="0">
                <a:sym typeface="Wingdings" pitchFamily="2" charset="2"/>
              </a:rPr>
              <a:t> all states complied</a:t>
            </a:r>
            <a:endParaRPr lang="en-US" dirty="0" smtClean="0"/>
          </a:p>
          <a:p>
            <a:r>
              <a:rPr lang="en-US" dirty="0" smtClean="0"/>
              <a:t>AIDS epidemic</a:t>
            </a:r>
          </a:p>
          <a:p>
            <a:pPr lvl="1"/>
            <a:r>
              <a:rPr lang="en-US" b="1" u="sng" dirty="0" smtClean="0"/>
              <a:t>AIDS</a:t>
            </a:r>
            <a:r>
              <a:rPr lang="en-US" dirty="0" smtClean="0"/>
              <a:t> (acquired immune deficiency syndrome) identified in 1981</a:t>
            </a:r>
          </a:p>
          <a:p>
            <a:pPr lvl="2"/>
            <a:r>
              <a:rPr lang="en-US" dirty="0" smtClean="0"/>
              <a:t>Weakens immune system, lowering resistance to illnesses</a:t>
            </a:r>
          </a:p>
          <a:p>
            <a:pPr lvl="1"/>
            <a:r>
              <a:rPr lang="en-US" dirty="0" smtClean="0"/>
              <a:t>Between 1981 and 1988, more than 100,000 cases diagnosed</a:t>
            </a:r>
          </a:p>
          <a:p>
            <a:pPr lvl="1"/>
            <a:r>
              <a:rPr lang="en-US" dirty="0" smtClean="0"/>
              <a:t>1987: 28,000 cases diagnosed</a:t>
            </a:r>
          </a:p>
          <a:p>
            <a:pPr lvl="1"/>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Social Activism</a:t>
            </a:r>
            <a:endParaRPr lang="en-US" dirty="0"/>
          </a:p>
        </p:txBody>
      </p:sp>
      <p:sp>
        <p:nvSpPr>
          <p:cNvPr id="3" name="Content Placeholder 2"/>
          <p:cNvSpPr>
            <a:spLocks noGrp="1"/>
          </p:cNvSpPr>
          <p:nvPr>
            <p:ph idx="1"/>
          </p:nvPr>
        </p:nvSpPr>
        <p:spPr>
          <a:solidFill>
            <a:schemeClr val="bg1"/>
          </a:solidFill>
        </p:spPr>
        <p:txBody>
          <a:bodyPr>
            <a:normAutofit fontScale="85000" lnSpcReduction="20000"/>
          </a:bodyPr>
          <a:lstStyle/>
          <a:p>
            <a:r>
              <a:rPr lang="en-US" dirty="0" smtClean="0"/>
              <a:t>Stonewall Riot</a:t>
            </a:r>
          </a:p>
          <a:p>
            <a:pPr lvl="1"/>
            <a:r>
              <a:rPr lang="en-US" dirty="0" smtClean="0"/>
              <a:t>The beginning of a gay activist movement </a:t>
            </a:r>
          </a:p>
          <a:p>
            <a:pPr lvl="1"/>
            <a:r>
              <a:rPr lang="en-US" dirty="0" smtClean="0"/>
              <a:t>Occurred after NYC police raided a Greenwich Village nightclub, targeting its patrons because of their sexual orientation</a:t>
            </a:r>
          </a:p>
          <a:p>
            <a:pPr lvl="1"/>
            <a:r>
              <a:rPr lang="en-US" dirty="0" smtClean="0"/>
              <a:t>Gay Liberation Front organization </a:t>
            </a:r>
            <a:r>
              <a:rPr lang="en-US" dirty="0" smtClean="0">
                <a:sym typeface="Wingdings" pitchFamily="2" charset="2"/>
              </a:rPr>
              <a:t> increase tolerance of homosexuality and media coverage of gays and lesbians</a:t>
            </a:r>
          </a:p>
          <a:p>
            <a:r>
              <a:rPr lang="en-US" dirty="0" smtClean="0">
                <a:sym typeface="Wingdings" pitchFamily="2" charset="2"/>
              </a:rPr>
              <a:t>“Think Globally, Act Locally”</a:t>
            </a:r>
          </a:p>
          <a:p>
            <a:pPr lvl="1"/>
            <a:r>
              <a:rPr lang="en-US" dirty="0" smtClean="0">
                <a:sym typeface="Wingdings" pitchFamily="2" charset="2"/>
              </a:rPr>
              <a:t>Sec of the Interior James Watt encouraged development on public lands: “Mine more, drill more, cut more timber.”</a:t>
            </a:r>
          </a:p>
          <a:p>
            <a:pPr lvl="1"/>
            <a:r>
              <a:rPr lang="en-US" dirty="0" smtClean="0">
                <a:sym typeface="Wingdings" pitchFamily="2" charset="2"/>
              </a:rPr>
              <a:t>Sierra Club = an environmental group active in protesting against Watt, nuclear power plants, protecting wetlands, starting recycling programs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p:cNvPicPr>
            <a:picLocks noChangeAspect="1" noChangeArrowheads="1"/>
          </p:cNvPicPr>
          <p:nvPr/>
        </p:nvPicPr>
        <p:blipFill>
          <a:blip r:embed="rId2" cstate="print"/>
          <a:srcRect/>
          <a:stretch>
            <a:fillRect/>
          </a:stretch>
        </p:blipFill>
        <p:spPr bwMode="auto">
          <a:xfrm>
            <a:off x="19050" y="304800"/>
            <a:ext cx="9124950" cy="6248400"/>
          </a:xfrm>
          <a:prstGeom prst="rect">
            <a:avLst/>
          </a:prstGeom>
          <a:noFill/>
          <a:ln w="9525">
            <a:noFill/>
            <a:miter lim="800000"/>
            <a:headEnd/>
            <a:tailEnd/>
          </a:ln>
        </p:spPr>
      </p:pic>
      <p:sp>
        <p:nvSpPr>
          <p:cNvPr id="14341" name="WordArt 5"/>
          <p:cNvSpPr>
            <a:spLocks noChangeArrowheads="1" noChangeShapeType="1" noTextEdit="1"/>
          </p:cNvSpPr>
          <p:nvPr/>
        </p:nvSpPr>
        <p:spPr bwMode="auto">
          <a:xfrm>
            <a:off x="914400" y="2590800"/>
            <a:ext cx="5410200" cy="838200"/>
          </a:xfrm>
          <a:prstGeom prst="rect">
            <a:avLst/>
          </a:prstGeom>
        </p:spPr>
        <p:txBody>
          <a:bodyPr wrap="none" fromWordArt="1">
            <a:prstTxWarp prst="textPlain">
              <a:avLst>
                <a:gd name="adj" fmla="val 48185"/>
              </a:avLst>
            </a:prstTxWarp>
          </a:bodyPr>
          <a:lstStyle/>
          <a:p>
            <a:pPr>
              <a:defRPr/>
            </a:pPr>
            <a:r>
              <a:rPr lang="en-US" sz="3600" kern="10">
                <a:ln w="38100">
                  <a:solidFill>
                    <a:srgbClr val="000000"/>
                  </a:solidFill>
                  <a:round/>
                  <a:headEnd/>
                  <a:tailEnd/>
                </a:ln>
                <a:solidFill>
                  <a:srgbClr val="FFFFFF"/>
                </a:solidFill>
                <a:latin typeface="Arial Black"/>
              </a:rPr>
              <a:t>Americans Loved HIM!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heel(4)">
                                      <p:cBhvr>
                                        <p:cTn id="7" dur="2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t>New Era in Space</a:t>
            </a:r>
            <a:endParaRPr lang="en-US" dirty="0"/>
          </a:p>
        </p:txBody>
      </p:sp>
      <p:sp>
        <p:nvSpPr>
          <p:cNvPr id="3" name="Content Placeholder 2"/>
          <p:cNvSpPr>
            <a:spLocks noGrp="1"/>
          </p:cNvSpPr>
          <p:nvPr>
            <p:ph idx="1"/>
          </p:nvPr>
        </p:nvSpPr>
        <p:spPr>
          <a:solidFill>
            <a:schemeClr val="bg1"/>
          </a:solidFill>
        </p:spPr>
        <p:txBody>
          <a:bodyPr>
            <a:normAutofit fontScale="92500"/>
          </a:bodyPr>
          <a:lstStyle/>
          <a:p>
            <a:r>
              <a:rPr lang="en-US" dirty="0" smtClean="0"/>
              <a:t>Space shuttle = new invention, looked like a huge airplane and best yet, it was reusable!</a:t>
            </a:r>
          </a:p>
          <a:p>
            <a:pPr lvl="1"/>
            <a:r>
              <a:rPr lang="en-US" dirty="0" smtClean="0"/>
              <a:t>Columbia = 1</a:t>
            </a:r>
            <a:r>
              <a:rPr lang="en-US" baseline="30000" dirty="0" smtClean="0"/>
              <a:t>st</a:t>
            </a:r>
            <a:r>
              <a:rPr lang="en-US" dirty="0" smtClean="0"/>
              <a:t> space shuttle flight April 1981</a:t>
            </a:r>
          </a:p>
          <a:p>
            <a:pPr lvl="1"/>
            <a:r>
              <a:rPr lang="en-US" dirty="0" smtClean="0"/>
              <a:t>1983 Sally Ride was the 1</a:t>
            </a:r>
            <a:r>
              <a:rPr lang="en-US" baseline="30000" dirty="0" smtClean="0"/>
              <a:t>st</a:t>
            </a:r>
            <a:r>
              <a:rPr lang="en-US" dirty="0" smtClean="0"/>
              <a:t> American woman in space</a:t>
            </a:r>
          </a:p>
          <a:p>
            <a:pPr lvl="1"/>
            <a:r>
              <a:rPr lang="en-US" dirty="0" smtClean="0"/>
              <a:t>1986 = Challenger explosion</a:t>
            </a:r>
          </a:p>
          <a:p>
            <a:r>
              <a:rPr lang="en-US" dirty="0" smtClean="0"/>
              <a:t>Space stations</a:t>
            </a:r>
          </a:p>
          <a:p>
            <a:pPr lvl="1"/>
            <a:r>
              <a:rPr lang="en-US" dirty="0" smtClean="0"/>
              <a:t>Skylab launched in 1973 but stayed in orbit until 1979</a:t>
            </a:r>
          </a:p>
          <a:p>
            <a:pPr lvl="1"/>
            <a:r>
              <a:rPr lang="en-US" dirty="0" smtClean="0"/>
              <a:t>International space station project started in 1986 with 16 nations that helped to create it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p:cNvPicPr>
            <a:picLocks noChangeAspect="1" noChangeArrowheads="1"/>
          </p:cNvPicPr>
          <p:nvPr/>
        </p:nvPicPr>
        <p:blipFill>
          <a:blip r:embed="rId2" cstate="print"/>
          <a:srcRect/>
          <a:stretch>
            <a:fillRect/>
          </a:stretch>
        </p:blipFill>
        <p:spPr bwMode="auto">
          <a:xfrm>
            <a:off x="1600200" y="304800"/>
            <a:ext cx="5867400" cy="4570413"/>
          </a:xfrm>
          <a:prstGeom prst="rect">
            <a:avLst/>
          </a:prstGeom>
          <a:noFill/>
          <a:ln w="9525">
            <a:noFill/>
            <a:miter lim="800000"/>
            <a:headEnd/>
            <a:tailEnd/>
          </a:ln>
        </p:spPr>
      </p:pic>
      <p:sp>
        <p:nvSpPr>
          <p:cNvPr id="5123" name="Rectangle 5"/>
          <p:cNvSpPr>
            <a:spLocks noChangeArrowheads="1"/>
          </p:cNvSpPr>
          <p:nvPr/>
        </p:nvSpPr>
        <p:spPr bwMode="auto">
          <a:xfrm>
            <a:off x="533400" y="4495800"/>
            <a:ext cx="8153400" cy="2133600"/>
          </a:xfrm>
          <a:prstGeom prst="rect">
            <a:avLst/>
          </a:prstGeom>
          <a:solidFill>
            <a:schemeClr val="bg1"/>
          </a:solidFill>
          <a:ln w="9525" algn="ctr">
            <a:solidFill>
              <a:schemeClr val="tx1"/>
            </a:solidFill>
            <a:miter lim="800000"/>
            <a:headEnd/>
            <a:tailEnd/>
          </a:ln>
        </p:spPr>
        <p:txBody>
          <a:bodyPr wrap="none" anchor="ctr"/>
          <a:lstStyle/>
          <a:p>
            <a:r>
              <a:rPr lang="en-US" sz="3600" u="none" dirty="0">
                <a:latin typeface="Cooper Black" pitchFamily="18" charset="0"/>
              </a:rPr>
              <a:t>Reagan Cut Taxes</a:t>
            </a:r>
            <a:r>
              <a:rPr lang="en-US" sz="3600" u="none" dirty="0" smtClean="0">
                <a:latin typeface="Cooper Black" pitchFamily="18" charset="0"/>
              </a:rPr>
              <a:t>! 	</a:t>
            </a:r>
            <a:r>
              <a:rPr lang="en-US" sz="2800" i="1" dirty="0" smtClean="0">
                <a:latin typeface="Cooper Black" pitchFamily="18" charset="0"/>
              </a:rPr>
              <a:t>(R</a:t>
            </a:r>
            <a:r>
              <a:rPr lang="en-US" sz="2800" i="1" u="none" dirty="0" smtClean="0">
                <a:latin typeface="Cooper Black" pitchFamily="18" charset="0"/>
              </a:rPr>
              <a:t>EAGANOMICS)</a:t>
            </a:r>
            <a:endParaRPr lang="en-US" sz="3600" i="1" u="none" dirty="0">
              <a:latin typeface="Cooper Black" pitchFamily="18" charset="0"/>
            </a:endParaRPr>
          </a:p>
          <a:p>
            <a:endParaRPr lang="en-US" sz="3600" u="none" dirty="0">
              <a:latin typeface="Cooper Black" pitchFamily="18" charset="0"/>
            </a:endParaRPr>
          </a:p>
          <a:p>
            <a:r>
              <a:rPr lang="en-US" sz="3200" dirty="0"/>
              <a:t>People had </a:t>
            </a:r>
            <a:r>
              <a:rPr lang="en-US" sz="3200" dirty="0" smtClean="0"/>
              <a:t>money </a:t>
            </a:r>
            <a:r>
              <a:rPr lang="en-US" sz="3200" dirty="0"/>
              <a:t>to spend</a:t>
            </a:r>
            <a:r>
              <a:rPr lang="en-US" sz="3200" u="none" dirty="0" smtClean="0"/>
              <a:t>. </a:t>
            </a:r>
            <a:r>
              <a:rPr lang="en-US" sz="3200" u="none" dirty="0" smtClean="0">
                <a:sym typeface="Wingdings" pitchFamily="2" charset="2"/>
              </a:rPr>
              <a:t> </a:t>
            </a:r>
            <a:endParaRPr lang="en-US" sz="3200" u="non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381000" y="4267200"/>
            <a:ext cx="8229600" cy="2362200"/>
          </a:xfrm>
          <a:prstGeom prst="rect">
            <a:avLst/>
          </a:prstGeom>
          <a:solidFill>
            <a:schemeClr val="accent1">
              <a:lumMod val="40000"/>
              <a:lumOff val="60000"/>
            </a:schemeClr>
          </a:solidFill>
          <a:ln w="9525" algn="ctr">
            <a:solidFill>
              <a:schemeClr val="tx1"/>
            </a:solidFill>
            <a:miter lim="800000"/>
            <a:headEnd/>
            <a:tailEnd/>
          </a:ln>
        </p:spPr>
        <p:txBody>
          <a:bodyPr wrap="none" anchor="ctr"/>
          <a:lstStyle/>
          <a:p>
            <a:pPr algn="ctr"/>
            <a:r>
              <a:rPr lang="en-US" sz="3200" u="none" dirty="0">
                <a:latin typeface="Bernard MT Condensed" pitchFamily="18" charset="0"/>
              </a:rPr>
              <a:t>In the 1980s, Technology BOOM=</a:t>
            </a:r>
          </a:p>
          <a:p>
            <a:pPr algn="ctr"/>
            <a:endParaRPr lang="en-US" sz="1000" u="none" dirty="0">
              <a:latin typeface="Bernard MT Condensed" pitchFamily="18" charset="0"/>
            </a:endParaRPr>
          </a:p>
          <a:p>
            <a:pPr algn="ctr"/>
            <a:r>
              <a:rPr lang="en-US" sz="3200" u="none" dirty="0">
                <a:latin typeface="Bernard MT Condensed" pitchFamily="18" charset="0"/>
              </a:rPr>
              <a:t>1.)  New things to buy </a:t>
            </a:r>
          </a:p>
          <a:p>
            <a:pPr algn="ctr"/>
            <a:r>
              <a:rPr lang="en-US" sz="3200" u="none" dirty="0">
                <a:latin typeface="Bernard MT Condensed" pitchFamily="18" charset="0"/>
              </a:rPr>
              <a:t>2.)  New high paying jobs</a:t>
            </a:r>
          </a:p>
        </p:txBody>
      </p:sp>
      <p:pic>
        <p:nvPicPr>
          <p:cNvPr id="6147" name="Picture 5"/>
          <p:cNvPicPr>
            <a:picLocks noChangeAspect="1" noChangeArrowheads="1"/>
          </p:cNvPicPr>
          <p:nvPr/>
        </p:nvPicPr>
        <p:blipFill>
          <a:blip r:embed="rId2" cstate="print"/>
          <a:srcRect/>
          <a:stretch>
            <a:fillRect/>
          </a:stretch>
        </p:blipFill>
        <p:spPr bwMode="auto">
          <a:xfrm>
            <a:off x="2286000" y="228600"/>
            <a:ext cx="4724400" cy="39211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WordArt 4"/>
          <p:cNvSpPr>
            <a:spLocks noChangeArrowheads="1" noChangeShapeType="1" noTextEdit="1"/>
          </p:cNvSpPr>
          <p:nvPr/>
        </p:nvSpPr>
        <p:spPr bwMode="auto">
          <a:xfrm>
            <a:off x="2514600" y="228600"/>
            <a:ext cx="3962400" cy="609600"/>
          </a:xfrm>
          <a:prstGeom prst="rect">
            <a:avLst/>
          </a:prstGeom>
        </p:spPr>
        <p:txBody>
          <a:bodyPr wrap="none" fromWordArt="1">
            <a:prstTxWarp prst="textPlain">
              <a:avLst>
                <a:gd name="adj" fmla="val 50000"/>
              </a:avLst>
            </a:prstTxWarp>
          </a:bodyPr>
          <a:lstStyle/>
          <a:p>
            <a:pPr>
              <a:defRPr/>
            </a:pPr>
            <a:r>
              <a:rPr lang="en-US" sz="3600" kern="10">
                <a:ln w="25400">
                  <a:solidFill>
                    <a:srgbClr val="000080"/>
                  </a:solidFill>
                  <a:round/>
                  <a:headEnd/>
                  <a:tailEnd/>
                </a:ln>
                <a:solidFill>
                  <a:srgbClr val="00FF00"/>
                </a:solidFill>
                <a:latin typeface="Huxtable"/>
              </a:rPr>
              <a:t>80s Tech</a:t>
            </a:r>
          </a:p>
        </p:txBody>
      </p:sp>
      <p:pic>
        <p:nvPicPr>
          <p:cNvPr id="10247" name="Picture 7" descr="hp-pavilion-tx1200-notebook-11"/>
          <p:cNvPicPr>
            <a:picLocks noChangeAspect="1" noChangeArrowheads="1"/>
          </p:cNvPicPr>
          <p:nvPr/>
        </p:nvPicPr>
        <p:blipFill>
          <a:blip r:embed="rId2" cstate="print"/>
          <a:srcRect/>
          <a:stretch>
            <a:fillRect/>
          </a:stretch>
        </p:blipFill>
        <p:spPr bwMode="auto">
          <a:xfrm>
            <a:off x="5029200" y="1905000"/>
            <a:ext cx="3657600" cy="3468688"/>
          </a:xfrm>
          <a:prstGeom prst="rect">
            <a:avLst/>
          </a:prstGeom>
          <a:noFill/>
          <a:ln w="57150">
            <a:solidFill>
              <a:srgbClr val="FF6600"/>
            </a:solidFill>
            <a:miter lim="800000"/>
            <a:headEnd/>
            <a:tailEnd/>
          </a:ln>
        </p:spPr>
      </p:pic>
      <p:sp>
        <p:nvSpPr>
          <p:cNvPr id="10248" name="WordArt 8"/>
          <p:cNvSpPr>
            <a:spLocks noChangeArrowheads="1" noChangeShapeType="1" noTextEdit="1"/>
          </p:cNvSpPr>
          <p:nvPr/>
        </p:nvSpPr>
        <p:spPr bwMode="auto">
          <a:xfrm>
            <a:off x="1219200" y="1219200"/>
            <a:ext cx="1981200" cy="457200"/>
          </a:xfrm>
          <a:prstGeom prst="rect">
            <a:avLst/>
          </a:prstGeom>
        </p:spPr>
        <p:txBody>
          <a:bodyPr wrap="none" fromWordArt="1">
            <a:prstTxWarp prst="textPlain">
              <a:avLst>
                <a:gd name="adj" fmla="val 50000"/>
              </a:avLst>
            </a:prstTxWarp>
          </a:bodyPr>
          <a:lstStyle/>
          <a:p>
            <a:pPr>
              <a:defRPr/>
            </a:pPr>
            <a:r>
              <a:rPr lang="en-US" sz="3600" kern="10">
                <a:ln w="25400">
                  <a:solidFill>
                    <a:srgbClr val="000080"/>
                  </a:solidFill>
                  <a:round/>
                  <a:headEnd/>
                  <a:tailEnd/>
                </a:ln>
                <a:solidFill>
                  <a:srgbClr val="00CCFF"/>
                </a:solidFill>
                <a:latin typeface="Huxtable"/>
              </a:rPr>
              <a:t>Then...</a:t>
            </a:r>
          </a:p>
        </p:txBody>
      </p:sp>
      <p:sp>
        <p:nvSpPr>
          <p:cNvPr id="10249" name="WordArt 9"/>
          <p:cNvSpPr>
            <a:spLocks noChangeArrowheads="1" noChangeShapeType="1" noTextEdit="1"/>
          </p:cNvSpPr>
          <p:nvPr/>
        </p:nvSpPr>
        <p:spPr bwMode="auto">
          <a:xfrm>
            <a:off x="6248400" y="1219200"/>
            <a:ext cx="1981200" cy="457200"/>
          </a:xfrm>
          <a:prstGeom prst="rect">
            <a:avLst/>
          </a:prstGeom>
        </p:spPr>
        <p:txBody>
          <a:bodyPr wrap="none" fromWordArt="1">
            <a:prstTxWarp prst="textPlain">
              <a:avLst>
                <a:gd name="adj" fmla="val 50000"/>
              </a:avLst>
            </a:prstTxWarp>
          </a:bodyPr>
          <a:lstStyle/>
          <a:p>
            <a:pPr>
              <a:defRPr/>
            </a:pPr>
            <a:r>
              <a:rPr lang="en-US" sz="3600" kern="10">
                <a:ln w="25400">
                  <a:solidFill>
                    <a:srgbClr val="000080"/>
                  </a:solidFill>
                  <a:round/>
                  <a:headEnd/>
                  <a:tailEnd/>
                </a:ln>
                <a:solidFill>
                  <a:srgbClr val="00CCFF"/>
                </a:solidFill>
                <a:latin typeface="Huxtable"/>
              </a:rPr>
              <a:t>Now...</a:t>
            </a:r>
          </a:p>
        </p:txBody>
      </p:sp>
      <p:grpSp>
        <p:nvGrpSpPr>
          <p:cNvPr id="2" name="Group 12"/>
          <p:cNvGrpSpPr>
            <a:grpSpLocks/>
          </p:cNvGrpSpPr>
          <p:nvPr/>
        </p:nvGrpSpPr>
        <p:grpSpPr bwMode="auto">
          <a:xfrm>
            <a:off x="811213" y="1219200"/>
            <a:ext cx="7219950" cy="5208588"/>
            <a:chOff x="511" y="768"/>
            <a:chExt cx="4548" cy="3281"/>
          </a:xfrm>
        </p:grpSpPr>
        <p:pic>
          <p:nvPicPr>
            <p:cNvPr id="7180" name="Picture 5" descr="eniac3"/>
            <p:cNvPicPr>
              <a:picLocks noChangeAspect="1" noChangeArrowheads="1"/>
            </p:cNvPicPr>
            <p:nvPr/>
          </p:nvPicPr>
          <p:blipFill>
            <a:blip r:embed="rId3" cstate="print"/>
            <a:srcRect/>
            <a:stretch>
              <a:fillRect/>
            </a:stretch>
          </p:blipFill>
          <p:spPr bwMode="auto">
            <a:xfrm>
              <a:off x="1104" y="768"/>
              <a:ext cx="3276" cy="2568"/>
            </a:xfrm>
            <a:prstGeom prst="rect">
              <a:avLst/>
            </a:prstGeom>
            <a:noFill/>
            <a:ln w="57150">
              <a:solidFill>
                <a:srgbClr val="00FF00"/>
              </a:solidFill>
              <a:miter lim="800000"/>
              <a:headEnd/>
              <a:tailEnd/>
            </a:ln>
          </p:spPr>
        </p:pic>
        <p:sp>
          <p:nvSpPr>
            <p:cNvPr id="7181" name="Rectangle 10"/>
            <p:cNvSpPr>
              <a:spLocks noChangeArrowheads="1"/>
            </p:cNvSpPr>
            <p:nvPr/>
          </p:nvSpPr>
          <p:spPr bwMode="auto">
            <a:xfrm>
              <a:off x="511" y="3495"/>
              <a:ext cx="4548" cy="554"/>
            </a:xfrm>
            <a:prstGeom prst="rect">
              <a:avLst/>
            </a:prstGeom>
            <a:solidFill>
              <a:schemeClr val="bg1"/>
            </a:solidFill>
            <a:ln w="57150">
              <a:solidFill>
                <a:srgbClr val="000000"/>
              </a:solidFill>
              <a:miter lim="800000"/>
              <a:headEnd/>
              <a:tailEnd/>
            </a:ln>
          </p:spPr>
          <p:txBody>
            <a:bodyPr wrap="none" anchor="ctr">
              <a:spAutoFit/>
            </a:bodyPr>
            <a:lstStyle/>
            <a:p>
              <a:r>
                <a:rPr lang="en-US" sz="2400" b="1"/>
                <a:t>ENIAC</a:t>
              </a:r>
              <a:r>
                <a:rPr lang="en-US" sz="2400" u="none"/>
                <a:t> (1946)= 1</a:t>
              </a:r>
              <a:r>
                <a:rPr lang="en-US" sz="2400" u="none" baseline="30000"/>
                <a:t>st</a:t>
              </a:r>
              <a:r>
                <a:rPr lang="en-US" sz="2400" u="none"/>
                <a:t> Computer</a:t>
              </a:r>
            </a:p>
            <a:p>
              <a:r>
                <a:rPr lang="en-US" sz="2400" u="none"/>
                <a:t>It was 150 feet wide with 20 banks of flashing lights</a:t>
              </a:r>
              <a:r>
                <a:rPr lang="en-US" u="none"/>
                <a:t> </a:t>
              </a:r>
            </a:p>
          </p:txBody>
        </p:sp>
      </p:grpSp>
      <p:sp>
        <p:nvSpPr>
          <p:cNvPr id="10256" name="Text Box 16"/>
          <p:cNvSpPr txBox="1">
            <a:spLocks noChangeArrowheads="1"/>
          </p:cNvSpPr>
          <p:nvPr/>
        </p:nvSpPr>
        <p:spPr bwMode="auto">
          <a:xfrm>
            <a:off x="4406900" y="3305175"/>
            <a:ext cx="3995738" cy="860425"/>
          </a:xfrm>
          <a:prstGeom prst="rect">
            <a:avLst/>
          </a:prstGeom>
          <a:solidFill>
            <a:schemeClr val="bg1"/>
          </a:solidFill>
          <a:ln w="38100">
            <a:solidFill>
              <a:schemeClr val="tx1"/>
            </a:solidFill>
            <a:miter lim="800000"/>
            <a:headEnd/>
            <a:tailEnd/>
          </a:ln>
        </p:spPr>
        <p:txBody>
          <a:bodyPr wrap="none">
            <a:spAutoFit/>
          </a:bodyPr>
          <a:lstStyle/>
          <a:p>
            <a:r>
              <a:rPr lang="en-US" sz="2400" b="1" u="none"/>
              <a:t>1</a:t>
            </a:r>
            <a:r>
              <a:rPr lang="en-US" sz="2400" b="1" u="none" baseline="30000"/>
              <a:t>st</a:t>
            </a:r>
            <a:r>
              <a:rPr lang="en-US" sz="2400" b="1" u="none"/>
              <a:t> Home Computer (1977)</a:t>
            </a:r>
          </a:p>
          <a:p>
            <a:r>
              <a:rPr lang="en-US" sz="2400" b="1" u="none"/>
              <a:t>The </a:t>
            </a:r>
            <a:r>
              <a:rPr lang="en-US" sz="2400" b="1"/>
              <a:t>Apple II</a:t>
            </a:r>
          </a:p>
        </p:txBody>
      </p:sp>
      <p:pic>
        <p:nvPicPr>
          <p:cNvPr id="10246" name="Picture 6" descr="apple_ii_large">
            <a:hlinkClick r:id="rId4"/>
          </p:cNvPr>
          <p:cNvPicPr>
            <a:picLocks noChangeAspect="1" noChangeArrowheads="1"/>
          </p:cNvPicPr>
          <p:nvPr/>
        </p:nvPicPr>
        <p:blipFill>
          <a:blip r:embed="rId5" cstate="print"/>
          <a:srcRect/>
          <a:stretch>
            <a:fillRect/>
          </a:stretch>
        </p:blipFill>
        <p:spPr bwMode="auto">
          <a:xfrm>
            <a:off x="533400" y="1828800"/>
            <a:ext cx="3657600" cy="3576638"/>
          </a:xfrm>
          <a:prstGeom prst="rect">
            <a:avLst/>
          </a:prstGeom>
          <a:noFill/>
          <a:ln w="57150">
            <a:solidFill>
              <a:srgbClr val="00FFFF"/>
            </a:solidFill>
            <a:miter lim="800000"/>
            <a:headEnd/>
            <a:tailEnd/>
          </a:ln>
        </p:spPr>
      </p:pic>
      <p:grpSp>
        <p:nvGrpSpPr>
          <p:cNvPr id="3" name="Group 19"/>
          <p:cNvGrpSpPr>
            <a:grpSpLocks/>
          </p:cNvGrpSpPr>
          <p:nvPr/>
        </p:nvGrpSpPr>
        <p:grpSpPr bwMode="auto">
          <a:xfrm>
            <a:off x="1524000" y="2057400"/>
            <a:ext cx="5530850" cy="3757613"/>
            <a:chOff x="960" y="1296"/>
            <a:chExt cx="3484" cy="2367"/>
          </a:xfrm>
        </p:grpSpPr>
        <p:sp>
          <p:nvSpPr>
            <p:cNvPr id="7178" name="Text Box 18"/>
            <p:cNvSpPr txBox="1">
              <a:spLocks noChangeArrowheads="1"/>
            </p:cNvSpPr>
            <p:nvPr/>
          </p:nvSpPr>
          <p:spPr bwMode="auto">
            <a:xfrm>
              <a:off x="960" y="3312"/>
              <a:ext cx="3484" cy="351"/>
            </a:xfrm>
            <a:prstGeom prst="rect">
              <a:avLst/>
            </a:prstGeom>
            <a:solidFill>
              <a:schemeClr val="bg1"/>
            </a:solidFill>
            <a:ln w="38100">
              <a:solidFill>
                <a:schemeClr val="tx1"/>
              </a:solidFill>
              <a:miter lim="800000"/>
              <a:headEnd/>
              <a:tailEnd/>
            </a:ln>
          </p:spPr>
          <p:txBody>
            <a:bodyPr wrap="none">
              <a:spAutoFit/>
            </a:bodyPr>
            <a:lstStyle/>
            <a:p>
              <a:r>
                <a:rPr lang="en-US" sz="2800" b="1"/>
                <a:t>Bill Gates</a:t>
              </a:r>
              <a:r>
                <a:rPr lang="en-US" sz="2800" b="1" u="none"/>
                <a:t> = Designed Windows</a:t>
              </a:r>
            </a:p>
          </p:txBody>
        </p:sp>
        <p:pic>
          <p:nvPicPr>
            <p:cNvPr id="7179" name="Picture 11" descr="bill-gates-mugshot"/>
            <p:cNvPicPr>
              <a:picLocks noChangeAspect="1" noChangeArrowheads="1"/>
            </p:cNvPicPr>
            <p:nvPr/>
          </p:nvPicPr>
          <p:blipFill>
            <a:blip r:embed="rId6" cstate="print"/>
            <a:srcRect/>
            <a:stretch>
              <a:fillRect/>
            </a:stretch>
          </p:blipFill>
          <p:spPr bwMode="auto">
            <a:xfrm>
              <a:off x="1344" y="1296"/>
              <a:ext cx="2700" cy="1890"/>
            </a:xfrm>
            <a:prstGeom prst="rect">
              <a:avLst/>
            </a:prstGeom>
            <a:noFill/>
            <a:ln w="76200">
              <a:solidFill>
                <a:srgbClr val="FF0000"/>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nodeType="clickEffect">
                                  <p:stCondLst>
                                    <p:cond delay="0"/>
                                  </p:stCondLst>
                                  <p:childTnLst>
                                    <p:animEffect transition="out" filter="diamond(in)">
                                      <p:cBhvr>
                                        <p:cTn id="11" dur="2000"/>
                                        <p:tgtEl>
                                          <p:spTgt spid="2"/>
                                        </p:tgtEl>
                                      </p:cBhvr>
                                    </p:animEffect>
                                    <p:set>
                                      <p:cBhvr>
                                        <p:cTn id="12" dur="1" fill="hold">
                                          <p:stCondLst>
                                            <p:cond delay="19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48"/>
                                        </p:tgtEl>
                                        <p:attrNameLst>
                                          <p:attrName>style.visibility</p:attrName>
                                        </p:attrNameLst>
                                      </p:cBhvr>
                                      <p:to>
                                        <p:strVal val="visible"/>
                                      </p:to>
                                    </p:set>
                                    <p:anim calcmode="lin" valueType="num">
                                      <p:cBhvr additive="base">
                                        <p:cTn id="17" dur="500" fill="hold"/>
                                        <p:tgtEl>
                                          <p:spTgt spid="10248"/>
                                        </p:tgtEl>
                                        <p:attrNameLst>
                                          <p:attrName>ppt_x</p:attrName>
                                        </p:attrNameLst>
                                      </p:cBhvr>
                                      <p:tavLst>
                                        <p:tav tm="0">
                                          <p:val>
                                            <p:strVal val="#ppt_x"/>
                                          </p:val>
                                        </p:tav>
                                        <p:tav tm="100000">
                                          <p:val>
                                            <p:strVal val="#ppt_x"/>
                                          </p:val>
                                        </p:tav>
                                      </p:tavLst>
                                    </p:anim>
                                    <p:anim calcmode="lin" valueType="num">
                                      <p:cBhvr additive="base">
                                        <p:cTn id="18" dur="500" fill="hold"/>
                                        <p:tgtEl>
                                          <p:spTgt spid="1024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nodeType="clickEffect">
                                  <p:stCondLst>
                                    <p:cond delay="0"/>
                                  </p:stCondLst>
                                  <p:childTnLst>
                                    <p:set>
                                      <p:cBhvr>
                                        <p:cTn id="22" dur="1" fill="hold">
                                          <p:stCondLst>
                                            <p:cond delay="0"/>
                                          </p:stCondLst>
                                        </p:cTn>
                                        <p:tgtEl>
                                          <p:spTgt spid="10246"/>
                                        </p:tgtEl>
                                        <p:attrNameLst>
                                          <p:attrName>style.visibility</p:attrName>
                                        </p:attrNameLst>
                                      </p:cBhvr>
                                      <p:to>
                                        <p:strVal val="visible"/>
                                      </p:to>
                                    </p:set>
                                    <p:animEffect transition="in" filter="strips(downLeft)">
                                      <p:cBhvr>
                                        <p:cTn id="23" dur="500"/>
                                        <p:tgtEl>
                                          <p:spTgt spid="10246"/>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0256"/>
                                        </p:tgtEl>
                                        <p:attrNameLst>
                                          <p:attrName>style.visibility</p:attrName>
                                        </p:attrNameLst>
                                      </p:cBhvr>
                                      <p:to>
                                        <p:strVal val="visible"/>
                                      </p:to>
                                    </p:set>
                                    <p:animEffect transition="in" filter="strips(downLeft)">
                                      <p:cBhvr>
                                        <p:cTn id="26" dur="500"/>
                                        <p:tgtEl>
                                          <p:spTgt spid="10256"/>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xit" presetSubtype="16" fill="hold" grpId="1" nodeType="clickEffect">
                                  <p:stCondLst>
                                    <p:cond delay="0"/>
                                  </p:stCondLst>
                                  <p:childTnLst>
                                    <p:animEffect transition="out" filter="diamond(in)">
                                      <p:cBhvr>
                                        <p:cTn id="30" dur="2000"/>
                                        <p:tgtEl>
                                          <p:spTgt spid="10256"/>
                                        </p:tgtEl>
                                      </p:cBhvr>
                                    </p:animEffect>
                                    <p:set>
                                      <p:cBhvr>
                                        <p:cTn id="31" dur="1" fill="hold">
                                          <p:stCondLst>
                                            <p:cond delay="1999"/>
                                          </p:stCondLst>
                                        </p:cTn>
                                        <p:tgtEl>
                                          <p:spTgt spid="1025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0249"/>
                                        </p:tgtEl>
                                        <p:attrNameLst>
                                          <p:attrName>style.visibility</p:attrName>
                                        </p:attrNameLst>
                                      </p:cBhvr>
                                      <p:to>
                                        <p:strVal val="visible"/>
                                      </p:to>
                                    </p:set>
                                    <p:anim calcmode="lin" valueType="num">
                                      <p:cBhvr additive="base">
                                        <p:cTn id="36" dur="500" fill="hold"/>
                                        <p:tgtEl>
                                          <p:spTgt spid="10249"/>
                                        </p:tgtEl>
                                        <p:attrNameLst>
                                          <p:attrName>ppt_x</p:attrName>
                                        </p:attrNameLst>
                                      </p:cBhvr>
                                      <p:tavLst>
                                        <p:tav tm="0">
                                          <p:val>
                                            <p:strVal val="#ppt_x"/>
                                          </p:val>
                                        </p:tav>
                                        <p:tav tm="100000">
                                          <p:val>
                                            <p:strVal val="#ppt_x"/>
                                          </p:val>
                                        </p:tav>
                                      </p:tavLst>
                                    </p:anim>
                                    <p:anim calcmode="lin" valueType="num">
                                      <p:cBhvr additive="base">
                                        <p:cTn id="37" dur="500" fill="hold"/>
                                        <p:tgtEl>
                                          <p:spTgt spid="102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0247"/>
                                        </p:tgtEl>
                                        <p:attrNameLst>
                                          <p:attrName>style.visibility</p:attrName>
                                        </p:attrNameLst>
                                      </p:cBhvr>
                                      <p:to>
                                        <p:strVal val="visible"/>
                                      </p:to>
                                    </p:set>
                                    <p:animEffect transition="in" filter="strips(downLeft)">
                                      <p:cBhvr>
                                        <p:cTn id="42" dur="500"/>
                                        <p:tgtEl>
                                          <p:spTgt spid="10247"/>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xit" presetSubtype="16" fill="hold" nodeType="clickEffect">
                                  <p:stCondLst>
                                    <p:cond delay="0"/>
                                  </p:stCondLst>
                                  <p:childTnLst>
                                    <p:animEffect transition="out" filter="diamond(in)">
                                      <p:cBhvr>
                                        <p:cTn id="46" dur="2000"/>
                                        <p:tgtEl>
                                          <p:spTgt spid="10248"/>
                                        </p:tgtEl>
                                      </p:cBhvr>
                                    </p:animEffect>
                                    <p:set>
                                      <p:cBhvr>
                                        <p:cTn id="47" dur="1" fill="hold">
                                          <p:stCondLst>
                                            <p:cond delay="1999"/>
                                          </p:stCondLst>
                                        </p:cTn>
                                        <p:tgtEl>
                                          <p:spTgt spid="10248"/>
                                        </p:tgtEl>
                                        <p:attrNameLst>
                                          <p:attrName>style.visibility</p:attrName>
                                        </p:attrNameLst>
                                      </p:cBhvr>
                                      <p:to>
                                        <p:strVal val="hidden"/>
                                      </p:to>
                                    </p:set>
                                  </p:childTnLst>
                                </p:cTn>
                              </p:par>
                              <p:par>
                                <p:cTn id="48" presetID="8" presetClass="exit" presetSubtype="16" fill="hold" nodeType="withEffect">
                                  <p:stCondLst>
                                    <p:cond delay="0"/>
                                  </p:stCondLst>
                                  <p:childTnLst>
                                    <p:animEffect transition="out" filter="diamond(in)">
                                      <p:cBhvr>
                                        <p:cTn id="49" dur="2000"/>
                                        <p:tgtEl>
                                          <p:spTgt spid="10246"/>
                                        </p:tgtEl>
                                      </p:cBhvr>
                                    </p:animEffect>
                                    <p:set>
                                      <p:cBhvr>
                                        <p:cTn id="50" dur="1" fill="hold">
                                          <p:stCondLst>
                                            <p:cond delay="1999"/>
                                          </p:stCondLst>
                                        </p:cTn>
                                        <p:tgtEl>
                                          <p:spTgt spid="10246"/>
                                        </p:tgtEl>
                                        <p:attrNameLst>
                                          <p:attrName>style.visibility</p:attrName>
                                        </p:attrNameLst>
                                      </p:cBhvr>
                                      <p:to>
                                        <p:strVal val="hidden"/>
                                      </p:to>
                                    </p:set>
                                  </p:childTnLst>
                                </p:cTn>
                              </p:par>
                              <p:par>
                                <p:cTn id="51" presetID="8" presetClass="exit" presetSubtype="16" fill="hold" nodeType="withEffect">
                                  <p:stCondLst>
                                    <p:cond delay="0"/>
                                  </p:stCondLst>
                                  <p:childTnLst>
                                    <p:animEffect transition="out" filter="diamond(in)">
                                      <p:cBhvr>
                                        <p:cTn id="52" dur="2000"/>
                                        <p:tgtEl>
                                          <p:spTgt spid="10249"/>
                                        </p:tgtEl>
                                      </p:cBhvr>
                                    </p:animEffect>
                                    <p:set>
                                      <p:cBhvr>
                                        <p:cTn id="53" dur="1" fill="hold">
                                          <p:stCondLst>
                                            <p:cond delay="1999"/>
                                          </p:stCondLst>
                                        </p:cTn>
                                        <p:tgtEl>
                                          <p:spTgt spid="10249"/>
                                        </p:tgtEl>
                                        <p:attrNameLst>
                                          <p:attrName>style.visibility</p:attrName>
                                        </p:attrNameLst>
                                      </p:cBhvr>
                                      <p:to>
                                        <p:strVal val="hidden"/>
                                      </p:to>
                                    </p:set>
                                  </p:childTnLst>
                                </p:cTn>
                              </p:par>
                              <p:par>
                                <p:cTn id="54" presetID="8" presetClass="exit" presetSubtype="16" fill="hold" nodeType="withEffect">
                                  <p:stCondLst>
                                    <p:cond delay="0"/>
                                  </p:stCondLst>
                                  <p:childTnLst>
                                    <p:animEffect transition="out" filter="diamond(in)">
                                      <p:cBhvr>
                                        <p:cTn id="55" dur="2000"/>
                                        <p:tgtEl>
                                          <p:spTgt spid="10247"/>
                                        </p:tgtEl>
                                      </p:cBhvr>
                                    </p:animEffect>
                                    <p:set>
                                      <p:cBhvr>
                                        <p:cTn id="56" dur="1" fill="hold">
                                          <p:stCondLst>
                                            <p:cond delay="1999"/>
                                          </p:stCondLst>
                                        </p:cTn>
                                        <p:tgtEl>
                                          <p:spTgt spid="1024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checkerboard(across)">
                                      <p:cBhvr>
                                        <p:cTn id="6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6" grpId="0" animBg="1"/>
      <p:bldP spid="1025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 name="Picture 10" descr="rcc-446f1b557845awalkman"/>
          <p:cNvPicPr>
            <a:picLocks noChangeAspect="1" noChangeArrowheads="1"/>
          </p:cNvPicPr>
          <p:nvPr/>
        </p:nvPicPr>
        <p:blipFill>
          <a:blip r:embed="rId2" cstate="print"/>
          <a:srcRect/>
          <a:stretch>
            <a:fillRect/>
          </a:stretch>
        </p:blipFill>
        <p:spPr bwMode="auto">
          <a:xfrm>
            <a:off x="533400" y="2133600"/>
            <a:ext cx="3429000" cy="3298825"/>
          </a:xfrm>
          <a:prstGeom prst="rect">
            <a:avLst/>
          </a:prstGeom>
          <a:noFill/>
          <a:ln w="57150">
            <a:solidFill>
              <a:srgbClr val="CC99FF"/>
            </a:solidFill>
            <a:miter lim="800000"/>
            <a:headEnd/>
            <a:tailEnd/>
          </a:ln>
        </p:spPr>
      </p:pic>
      <p:sp>
        <p:nvSpPr>
          <p:cNvPr id="5133" name="WordArt 13"/>
          <p:cNvSpPr>
            <a:spLocks noChangeArrowheads="1" noChangeShapeType="1" noTextEdit="1"/>
          </p:cNvSpPr>
          <p:nvPr/>
        </p:nvSpPr>
        <p:spPr bwMode="auto">
          <a:xfrm>
            <a:off x="2438400" y="228600"/>
            <a:ext cx="3962400" cy="609600"/>
          </a:xfrm>
          <a:prstGeom prst="rect">
            <a:avLst/>
          </a:prstGeom>
        </p:spPr>
        <p:txBody>
          <a:bodyPr wrap="none" fromWordArt="1">
            <a:prstTxWarp prst="textPlain">
              <a:avLst>
                <a:gd name="adj" fmla="val 50000"/>
              </a:avLst>
            </a:prstTxWarp>
          </a:bodyPr>
          <a:lstStyle/>
          <a:p>
            <a:pPr>
              <a:defRPr/>
            </a:pPr>
            <a:r>
              <a:rPr lang="en-US" sz="3600" kern="10">
                <a:ln w="25400">
                  <a:solidFill>
                    <a:srgbClr val="000080"/>
                  </a:solidFill>
                  <a:round/>
                  <a:headEnd/>
                  <a:tailEnd/>
                </a:ln>
                <a:solidFill>
                  <a:srgbClr val="00FF00"/>
                </a:solidFill>
                <a:latin typeface="Huxtable"/>
              </a:rPr>
              <a:t>80s Tech</a:t>
            </a:r>
          </a:p>
        </p:txBody>
      </p:sp>
      <p:pic>
        <p:nvPicPr>
          <p:cNvPr id="5137" name="Picture 17" descr="nano-ipod"/>
          <p:cNvPicPr>
            <a:picLocks noChangeAspect="1" noChangeArrowheads="1"/>
          </p:cNvPicPr>
          <p:nvPr/>
        </p:nvPicPr>
        <p:blipFill>
          <a:blip r:embed="rId3" cstate="print"/>
          <a:srcRect/>
          <a:stretch>
            <a:fillRect/>
          </a:stretch>
        </p:blipFill>
        <p:spPr bwMode="auto">
          <a:xfrm>
            <a:off x="5029200" y="2133600"/>
            <a:ext cx="3505200" cy="3276600"/>
          </a:xfrm>
          <a:prstGeom prst="rect">
            <a:avLst/>
          </a:prstGeom>
          <a:noFill/>
          <a:ln w="57150">
            <a:solidFill>
              <a:srgbClr val="FF0000"/>
            </a:solidFill>
            <a:miter lim="800000"/>
            <a:headEnd/>
            <a:tailEnd/>
          </a:ln>
        </p:spPr>
      </p:pic>
      <p:sp>
        <p:nvSpPr>
          <p:cNvPr id="5141" name="WordArt 21"/>
          <p:cNvSpPr>
            <a:spLocks noChangeArrowheads="1" noChangeShapeType="1" noTextEdit="1"/>
          </p:cNvSpPr>
          <p:nvPr/>
        </p:nvSpPr>
        <p:spPr bwMode="auto">
          <a:xfrm>
            <a:off x="1371600" y="1524000"/>
            <a:ext cx="1981200" cy="457200"/>
          </a:xfrm>
          <a:prstGeom prst="rect">
            <a:avLst/>
          </a:prstGeom>
        </p:spPr>
        <p:txBody>
          <a:bodyPr wrap="none" fromWordArt="1">
            <a:prstTxWarp prst="textPlain">
              <a:avLst>
                <a:gd name="adj" fmla="val 50000"/>
              </a:avLst>
            </a:prstTxWarp>
          </a:bodyPr>
          <a:lstStyle/>
          <a:p>
            <a:pPr>
              <a:defRPr/>
            </a:pPr>
            <a:r>
              <a:rPr lang="en-US" sz="3600" kern="10">
                <a:ln w="25400">
                  <a:solidFill>
                    <a:srgbClr val="000080"/>
                  </a:solidFill>
                  <a:round/>
                  <a:headEnd/>
                  <a:tailEnd/>
                </a:ln>
                <a:solidFill>
                  <a:srgbClr val="00CCFF"/>
                </a:solidFill>
                <a:latin typeface="Huxtable"/>
              </a:rPr>
              <a:t>Then...</a:t>
            </a:r>
          </a:p>
        </p:txBody>
      </p:sp>
      <p:sp>
        <p:nvSpPr>
          <p:cNvPr id="5142" name="WordArt 22"/>
          <p:cNvSpPr>
            <a:spLocks noChangeArrowheads="1" noChangeShapeType="1" noTextEdit="1"/>
          </p:cNvSpPr>
          <p:nvPr/>
        </p:nvSpPr>
        <p:spPr bwMode="auto">
          <a:xfrm>
            <a:off x="5791200" y="1524000"/>
            <a:ext cx="1981200" cy="457200"/>
          </a:xfrm>
          <a:prstGeom prst="rect">
            <a:avLst/>
          </a:prstGeom>
        </p:spPr>
        <p:txBody>
          <a:bodyPr wrap="none" fromWordArt="1">
            <a:prstTxWarp prst="textPlain">
              <a:avLst>
                <a:gd name="adj" fmla="val 50000"/>
              </a:avLst>
            </a:prstTxWarp>
          </a:bodyPr>
          <a:lstStyle/>
          <a:p>
            <a:pPr>
              <a:defRPr/>
            </a:pPr>
            <a:r>
              <a:rPr lang="en-US" sz="3600" kern="10">
                <a:ln w="25400">
                  <a:solidFill>
                    <a:srgbClr val="000080"/>
                  </a:solidFill>
                  <a:round/>
                  <a:headEnd/>
                  <a:tailEnd/>
                </a:ln>
                <a:solidFill>
                  <a:srgbClr val="00CCFF"/>
                </a:solidFill>
                <a:latin typeface="Huxtable"/>
              </a:rPr>
              <a:t>Now...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41"/>
                                        </p:tgtEl>
                                        <p:attrNameLst>
                                          <p:attrName>style.visibility</p:attrName>
                                        </p:attrNameLst>
                                      </p:cBhvr>
                                      <p:to>
                                        <p:strVal val="visible"/>
                                      </p:to>
                                    </p:set>
                                    <p:anim calcmode="lin" valueType="num">
                                      <p:cBhvr additive="base">
                                        <p:cTn id="7" dur="500" fill="hold"/>
                                        <p:tgtEl>
                                          <p:spTgt spid="5141"/>
                                        </p:tgtEl>
                                        <p:attrNameLst>
                                          <p:attrName>ppt_x</p:attrName>
                                        </p:attrNameLst>
                                      </p:cBhvr>
                                      <p:tavLst>
                                        <p:tav tm="0">
                                          <p:val>
                                            <p:strVal val="#ppt_x"/>
                                          </p:val>
                                        </p:tav>
                                        <p:tav tm="100000">
                                          <p:val>
                                            <p:strVal val="#ppt_x"/>
                                          </p:val>
                                        </p:tav>
                                      </p:tavLst>
                                    </p:anim>
                                    <p:anim calcmode="lin" valueType="num">
                                      <p:cBhvr additive="base">
                                        <p:cTn id="8" dur="500" fill="hold"/>
                                        <p:tgtEl>
                                          <p:spTgt spid="51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5130"/>
                                        </p:tgtEl>
                                        <p:attrNameLst>
                                          <p:attrName>style.visibility</p:attrName>
                                        </p:attrNameLst>
                                      </p:cBhvr>
                                      <p:to>
                                        <p:strVal val="visible"/>
                                      </p:to>
                                    </p:set>
                                    <p:animEffect transition="in" filter="strips(downLeft)">
                                      <p:cBhvr>
                                        <p:cTn id="13" dur="500"/>
                                        <p:tgtEl>
                                          <p:spTgt spid="513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142"/>
                                        </p:tgtEl>
                                        <p:attrNameLst>
                                          <p:attrName>style.visibility</p:attrName>
                                        </p:attrNameLst>
                                      </p:cBhvr>
                                      <p:to>
                                        <p:strVal val="visible"/>
                                      </p:to>
                                    </p:set>
                                    <p:anim calcmode="lin" valueType="num">
                                      <p:cBhvr additive="base">
                                        <p:cTn id="18" dur="500" fill="hold"/>
                                        <p:tgtEl>
                                          <p:spTgt spid="5142"/>
                                        </p:tgtEl>
                                        <p:attrNameLst>
                                          <p:attrName>ppt_x</p:attrName>
                                        </p:attrNameLst>
                                      </p:cBhvr>
                                      <p:tavLst>
                                        <p:tav tm="0">
                                          <p:val>
                                            <p:strVal val="#ppt_x"/>
                                          </p:val>
                                        </p:tav>
                                        <p:tav tm="100000">
                                          <p:val>
                                            <p:strVal val="#ppt_x"/>
                                          </p:val>
                                        </p:tav>
                                      </p:tavLst>
                                    </p:anim>
                                    <p:anim calcmode="lin" valueType="num">
                                      <p:cBhvr additive="base">
                                        <p:cTn id="19" dur="500" fill="hold"/>
                                        <p:tgtEl>
                                          <p:spTgt spid="514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5137"/>
                                        </p:tgtEl>
                                        <p:attrNameLst>
                                          <p:attrName>style.visibility</p:attrName>
                                        </p:attrNameLst>
                                      </p:cBhvr>
                                      <p:to>
                                        <p:strVal val="visible"/>
                                      </p:to>
                                    </p:set>
                                    <p:animEffect transition="in" filter="strips(downLeft)">
                                      <p:cBhvr>
                                        <p:cTn id="24" dur="500"/>
                                        <p:tgtEl>
                                          <p:spTgt spid="5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WordArt 6"/>
          <p:cNvSpPr>
            <a:spLocks noChangeArrowheads="1" noChangeShapeType="1" noTextEdit="1"/>
          </p:cNvSpPr>
          <p:nvPr/>
        </p:nvSpPr>
        <p:spPr bwMode="auto">
          <a:xfrm>
            <a:off x="2590800" y="228600"/>
            <a:ext cx="3962400" cy="609600"/>
          </a:xfrm>
          <a:prstGeom prst="rect">
            <a:avLst/>
          </a:prstGeom>
        </p:spPr>
        <p:txBody>
          <a:bodyPr wrap="none" fromWordArt="1">
            <a:prstTxWarp prst="textPlain">
              <a:avLst>
                <a:gd name="adj" fmla="val 50000"/>
              </a:avLst>
            </a:prstTxWarp>
          </a:bodyPr>
          <a:lstStyle/>
          <a:p>
            <a:pPr>
              <a:defRPr/>
            </a:pPr>
            <a:r>
              <a:rPr lang="en-US" sz="3600" kern="10">
                <a:ln w="25400">
                  <a:solidFill>
                    <a:srgbClr val="000080"/>
                  </a:solidFill>
                  <a:round/>
                  <a:headEnd/>
                  <a:tailEnd/>
                </a:ln>
                <a:solidFill>
                  <a:srgbClr val="00FF00"/>
                </a:solidFill>
                <a:latin typeface="Huxtable"/>
              </a:rPr>
              <a:t>The "Yuppie"</a:t>
            </a:r>
          </a:p>
        </p:txBody>
      </p:sp>
      <p:pic>
        <p:nvPicPr>
          <p:cNvPr id="4103" name="Picture 7" descr="060601-yuppiehandbook01"/>
          <p:cNvPicPr>
            <a:picLocks noChangeAspect="1" noChangeArrowheads="1"/>
          </p:cNvPicPr>
          <p:nvPr/>
        </p:nvPicPr>
        <p:blipFill>
          <a:blip r:embed="rId2" cstate="print"/>
          <a:srcRect/>
          <a:stretch>
            <a:fillRect/>
          </a:stretch>
        </p:blipFill>
        <p:spPr bwMode="auto">
          <a:xfrm>
            <a:off x="304800" y="1143000"/>
            <a:ext cx="3432175" cy="4572000"/>
          </a:xfrm>
          <a:prstGeom prst="rect">
            <a:avLst/>
          </a:prstGeom>
          <a:noFill/>
          <a:ln w="76200">
            <a:solidFill>
              <a:schemeClr val="tx1"/>
            </a:solidFill>
            <a:miter lim="800000"/>
            <a:headEnd/>
            <a:tailEnd/>
          </a:ln>
        </p:spPr>
      </p:pic>
      <p:sp>
        <p:nvSpPr>
          <p:cNvPr id="4104" name="Text Box 8"/>
          <p:cNvSpPr txBox="1">
            <a:spLocks noChangeArrowheads="1"/>
          </p:cNvSpPr>
          <p:nvPr/>
        </p:nvSpPr>
        <p:spPr bwMode="auto">
          <a:xfrm>
            <a:off x="3962400" y="1066800"/>
            <a:ext cx="4953000" cy="4276725"/>
          </a:xfrm>
          <a:prstGeom prst="rect">
            <a:avLst/>
          </a:prstGeom>
          <a:solidFill>
            <a:schemeClr val="bg1"/>
          </a:solidFill>
          <a:ln w="38100">
            <a:solidFill>
              <a:srgbClr val="00FFFF"/>
            </a:solidFill>
            <a:miter lim="800000"/>
            <a:headEnd/>
            <a:tailEnd/>
          </a:ln>
        </p:spPr>
        <p:txBody>
          <a:bodyPr>
            <a:spAutoFit/>
          </a:bodyPr>
          <a:lstStyle/>
          <a:p>
            <a:pPr>
              <a:spcBef>
                <a:spcPct val="50000"/>
              </a:spcBef>
            </a:pPr>
            <a:endParaRPr lang="en-US" sz="3200" b="1">
              <a:latin typeface="Bodoni MT" pitchFamily="18" charset="0"/>
            </a:endParaRPr>
          </a:p>
          <a:p>
            <a:pPr>
              <a:spcBef>
                <a:spcPct val="50000"/>
              </a:spcBef>
            </a:pPr>
            <a:r>
              <a:rPr lang="en-US" sz="3200" b="1">
                <a:latin typeface="Bodoni MT" pitchFamily="18" charset="0"/>
              </a:rPr>
              <a:t>Yuppie</a:t>
            </a:r>
            <a:r>
              <a:rPr lang="en-US" sz="3200" u="none">
                <a:latin typeface="Bodoni MT" pitchFamily="18" charset="0"/>
              </a:rPr>
              <a:t> = </a:t>
            </a:r>
          </a:p>
          <a:p>
            <a:pPr>
              <a:spcBef>
                <a:spcPct val="50000"/>
              </a:spcBef>
            </a:pPr>
            <a:r>
              <a:rPr lang="en-US" sz="3200" b="1">
                <a:latin typeface="Bodoni MT" pitchFamily="18" charset="0"/>
              </a:rPr>
              <a:t>Y</a:t>
            </a:r>
            <a:r>
              <a:rPr lang="en-US" sz="3200" u="none">
                <a:latin typeface="Bodoni MT" pitchFamily="18" charset="0"/>
              </a:rPr>
              <a:t>oung</a:t>
            </a:r>
          </a:p>
          <a:p>
            <a:pPr>
              <a:spcBef>
                <a:spcPct val="50000"/>
              </a:spcBef>
            </a:pPr>
            <a:r>
              <a:rPr lang="en-US" sz="3200" u="none">
                <a:latin typeface="Bodoni MT" pitchFamily="18" charset="0"/>
              </a:rPr>
              <a:t> </a:t>
            </a:r>
            <a:r>
              <a:rPr lang="en-US" sz="3200" b="1">
                <a:latin typeface="Bodoni MT" pitchFamily="18" charset="0"/>
              </a:rPr>
              <a:t>U</a:t>
            </a:r>
            <a:r>
              <a:rPr lang="en-US" sz="3200" u="none">
                <a:latin typeface="Bodoni MT" pitchFamily="18" charset="0"/>
              </a:rPr>
              <a:t>rban</a:t>
            </a:r>
          </a:p>
          <a:p>
            <a:pPr>
              <a:spcBef>
                <a:spcPct val="50000"/>
              </a:spcBef>
            </a:pPr>
            <a:r>
              <a:rPr lang="en-US" sz="3200" u="none">
                <a:latin typeface="Bodoni MT" pitchFamily="18" charset="0"/>
              </a:rPr>
              <a:t> </a:t>
            </a:r>
            <a:r>
              <a:rPr lang="en-US" sz="3200" b="1">
                <a:latin typeface="Bodoni MT" pitchFamily="18" charset="0"/>
              </a:rPr>
              <a:t>P</a:t>
            </a:r>
            <a:r>
              <a:rPr lang="en-US" sz="3200" u="none">
                <a:latin typeface="Bodoni MT" pitchFamily="18" charset="0"/>
              </a:rPr>
              <a:t>rofessional</a:t>
            </a:r>
          </a:p>
          <a:p>
            <a:pPr>
              <a:spcBef>
                <a:spcPct val="50000"/>
              </a:spcBef>
            </a:pPr>
            <a:endParaRPr lang="en-US" sz="3200" u="none">
              <a:latin typeface="Bodoni MT" pitchFamily="18" charset="0"/>
            </a:endParaRPr>
          </a:p>
        </p:txBody>
      </p:sp>
      <p:sp>
        <p:nvSpPr>
          <p:cNvPr id="4105" name="Text Box 9"/>
          <p:cNvSpPr txBox="1">
            <a:spLocks noChangeArrowheads="1"/>
          </p:cNvSpPr>
          <p:nvPr/>
        </p:nvSpPr>
        <p:spPr bwMode="auto">
          <a:xfrm>
            <a:off x="304800" y="5029200"/>
            <a:ext cx="8529638" cy="1411288"/>
          </a:xfrm>
          <a:prstGeom prst="rect">
            <a:avLst/>
          </a:prstGeom>
          <a:solidFill>
            <a:schemeClr val="bg1"/>
          </a:solidFill>
          <a:ln w="38100">
            <a:solidFill>
              <a:srgbClr val="00FF00"/>
            </a:solidFill>
            <a:miter lim="800000"/>
            <a:headEnd/>
            <a:tailEnd/>
          </a:ln>
        </p:spPr>
        <p:txBody>
          <a:bodyPr>
            <a:spAutoFit/>
          </a:bodyPr>
          <a:lstStyle/>
          <a:p>
            <a:r>
              <a:rPr lang="en-US" sz="2800" b="1" u="none"/>
              <a:t>Who are the Yuppies?</a:t>
            </a:r>
          </a:p>
          <a:p>
            <a:endParaRPr lang="en-US" sz="2800" b="1" u="none"/>
          </a:p>
          <a:p>
            <a:r>
              <a:rPr lang="en-US" sz="2800" b="1" u="none"/>
              <a:t>The </a:t>
            </a:r>
            <a:r>
              <a:rPr lang="en-US" sz="2800" b="1"/>
              <a:t>Baby Boomers</a:t>
            </a:r>
            <a:r>
              <a:rPr lang="en-US" sz="2800" b="1" u="none"/>
              <a:t>, who are now 30 somethings!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barn(inHorizontal)">
                                      <p:cBhvr>
                                        <p:cTn id="7" dur="500"/>
                                        <p:tgtEl>
                                          <p:spTgt spid="4103"/>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4104">
                                            <p:bg/>
                                          </p:spTgt>
                                        </p:tgtEl>
                                        <p:attrNameLst>
                                          <p:attrName>style.visibility</p:attrName>
                                        </p:attrNameLst>
                                      </p:cBhvr>
                                      <p:to>
                                        <p:strVal val="visible"/>
                                      </p:to>
                                    </p:set>
                                    <p:anim calcmode="lin" valueType="num">
                                      <p:cBhvr>
                                        <p:cTn id="12" dur="500" fill="hold"/>
                                        <p:tgtEl>
                                          <p:spTgt spid="4104">
                                            <p:bg/>
                                          </p:spTgt>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4104">
                                            <p:bg/>
                                          </p:spTgt>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4104">
                                            <p:bg/>
                                          </p:spTgt>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4104">
                                            <p:bg/>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grpId="0" nodeType="clickEffect">
                                  <p:stCondLst>
                                    <p:cond delay="0"/>
                                  </p:stCondLst>
                                  <p:childTnLst>
                                    <p:set>
                                      <p:cBhvr>
                                        <p:cTn id="19" dur="1" fill="hold">
                                          <p:stCondLst>
                                            <p:cond delay="0"/>
                                          </p:stCondLst>
                                        </p:cTn>
                                        <p:tgtEl>
                                          <p:spTgt spid="4104">
                                            <p:txEl>
                                              <p:pRg st="1" end="1"/>
                                            </p:txEl>
                                          </p:spTgt>
                                        </p:tgtEl>
                                        <p:attrNameLst>
                                          <p:attrName>style.visibility</p:attrName>
                                        </p:attrNameLst>
                                      </p:cBhvr>
                                      <p:to>
                                        <p:strVal val="visible"/>
                                      </p:to>
                                    </p:set>
                                    <p:anim calcmode="lin" valueType="num">
                                      <p:cBhvr>
                                        <p:cTn id="20" dur="500" fill="hold"/>
                                        <p:tgtEl>
                                          <p:spTgt spid="410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410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410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410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9" presetClass="entr" presetSubtype="0" accel="100000" fill="hold" grpId="0" nodeType="clickEffect">
                                  <p:stCondLst>
                                    <p:cond delay="0"/>
                                  </p:stCondLst>
                                  <p:childTnLst>
                                    <p:set>
                                      <p:cBhvr>
                                        <p:cTn id="27" dur="1" fill="hold">
                                          <p:stCondLst>
                                            <p:cond delay="0"/>
                                          </p:stCondLst>
                                        </p:cTn>
                                        <p:tgtEl>
                                          <p:spTgt spid="4104">
                                            <p:txEl>
                                              <p:pRg st="2" end="2"/>
                                            </p:txEl>
                                          </p:spTgt>
                                        </p:tgtEl>
                                        <p:attrNameLst>
                                          <p:attrName>style.visibility</p:attrName>
                                        </p:attrNameLst>
                                      </p:cBhvr>
                                      <p:to>
                                        <p:strVal val="visible"/>
                                      </p:to>
                                    </p:set>
                                    <p:anim calcmode="lin" valueType="num">
                                      <p:cBhvr>
                                        <p:cTn id="28" dur="500" fill="hold"/>
                                        <p:tgtEl>
                                          <p:spTgt spid="410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410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410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410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9" presetClass="entr" presetSubtype="0" accel="100000" fill="hold" grpId="0" nodeType="clickEffect">
                                  <p:stCondLst>
                                    <p:cond delay="0"/>
                                  </p:stCondLst>
                                  <p:childTnLst>
                                    <p:set>
                                      <p:cBhvr>
                                        <p:cTn id="35" dur="1" fill="hold">
                                          <p:stCondLst>
                                            <p:cond delay="0"/>
                                          </p:stCondLst>
                                        </p:cTn>
                                        <p:tgtEl>
                                          <p:spTgt spid="4104">
                                            <p:txEl>
                                              <p:pRg st="3" end="3"/>
                                            </p:txEl>
                                          </p:spTgt>
                                        </p:tgtEl>
                                        <p:attrNameLst>
                                          <p:attrName>style.visibility</p:attrName>
                                        </p:attrNameLst>
                                      </p:cBhvr>
                                      <p:to>
                                        <p:strVal val="visible"/>
                                      </p:to>
                                    </p:set>
                                    <p:anim calcmode="lin" valueType="num">
                                      <p:cBhvr>
                                        <p:cTn id="36" dur="500" fill="hold"/>
                                        <p:tgtEl>
                                          <p:spTgt spid="4104">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7" dur="500" fill="hold"/>
                                        <p:tgtEl>
                                          <p:spTgt spid="4104">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8" dur="500" fill="hold"/>
                                        <p:tgtEl>
                                          <p:spTgt spid="4104">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9" dur="500" fill="hold"/>
                                        <p:tgtEl>
                                          <p:spTgt spid="410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9" presetClass="entr" presetSubtype="0" accel="100000" fill="hold" grpId="0" nodeType="clickEffect">
                                  <p:stCondLst>
                                    <p:cond delay="0"/>
                                  </p:stCondLst>
                                  <p:childTnLst>
                                    <p:set>
                                      <p:cBhvr>
                                        <p:cTn id="43" dur="1" fill="hold">
                                          <p:stCondLst>
                                            <p:cond delay="0"/>
                                          </p:stCondLst>
                                        </p:cTn>
                                        <p:tgtEl>
                                          <p:spTgt spid="4104">
                                            <p:txEl>
                                              <p:pRg st="4" end="4"/>
                                            </p:txEl>
                                          </p:spTgt>
                                        </p:tgtEl>
                                        <p:attrNameLst>
                                          <p:attrName>style.visibility</p:attrName>
                                        </p:attrNameLst>
                                      </p:cBhvr>
                                      <p:to>
                                        <p:strVal val="visible"/>
                                      </p:to>
                                    </p:set>
                                    <p:anim calcmode="lin" valueType="num">
                                      <p:cBhvr>
                                        <p:cTn id="44" dur="500" fill="hold"/>
                                        <p:tgtEl>
                                          <p:spTgt spid="4104">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5" dur="500" fill="hold"/>
                                        <p:tgtEl>
                                          <p:spTgt spid="4104">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6" dur="500" fill="hold"/>
                                        <p:tgtEl>
                                          <p:spTgt spid="4104">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7" dur="500" fill="hold"/>
                                        <p:tgtEl>
                                          <p:spTgt spid="410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6" fill="hold" grpId="0" nodeType="clickEffect">
                                  <p:stCondLst>
                                    <p:cond delay="0"/>
                                  </p:stCondLst>
                                  <p:childTnLst>
                                    <p:set>
                                      <p:cBhvr>
                                        <p:cTn id="51" dur="1" fill="hold">
                                          <p:stCondLst>
                                            <p:cond delay="0"/>
                                          </p:stCondLst>
                                        </p:cTn>
                                        <p:tgtEl>
                                          <p:spTgt spid="4105"/>
                                        </p:tgtEl>
                                        <p:attrNameLst>
                                          <p:attrName>style.visibility</p:attrName>
                                        </p:attrNameLst>
                                      </p:cBhvr>
                                      <p:to>
                                        <p:strVal val="visible"/>
                                      </p:to>
                                    </p:set>
                                    <p:animEffect transition="in" filter="barn(inHorizontal)">
                                      <p:cBhvr>
                                        <p:cTn id="52" dur="500"/>
                                        <p:tgtEl>
                                          <p:spTgt spid="4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4" grpId="0" build="p" animBg="1"/>
      <p:bldP spid="410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p:cNvPicPr>
            <a:picLocks noChangeAspect="1" noChangeArrowheads="1"/>
          </p:cNvPicPr>
          <p:nvPr/>
        </p:nvPicPr>
        <p:blipFill>
          <a:blip r:embed="rId2" cstate="print"/>
          <a:srcRect l="16406" t="31250" r="32031" b="50000"/>
          <a:stretch>
            <a:fillRect/>
          </a:stretch>
        </p:blipFill>
        <p:spPr bwMode="auto">
          <a:xfrm>
            <a:off x="304800" y="1295400"/>
            <a:ext cx="8305800" cy="2819400"/>
          </a:xfrm>
          <a:prstGeom prst="rect">
            <a:avLst/>
          </a:prstGeom>
          <a:noFill/>
          <a:ln w="9525" algn="ctr">
            <a:noFill/>
            <a:miter lim="800000"/>
            <a:headEnd/>
            <a:tailEnd/>
          </a:ln>
        </p:spPr>
      </p:pic>
      <p:sp>
        <p:nvSpPr>
          <p:cNvPr id="23558" name="Rectangle 6"/>
          <p:cNvSpPr>
            <a:spLocks noChangeArrowheads="1"/>
          </p:cNvSpPr>
          <p:nvPr/>
        </p:nvSpPr>
        <p:spPr bwMode="auto">
          <a:xfrm>
            <a:off x="914400" y="4572000"/>
            <a:ext cx="7010400" cy="1447800"/>
          </a:xfrm>
          <a:prstGeom prst="rect">
            <a:avLst/>
          </a:prstGeom>
          <a:solidFill>
            <a:schemeClr val="accent1"/>
          </a:solidFill>
          <a:ln w="9525" algn="ctr">
            <a:solidFill>
              <a:schemeClr val="tx1"/>
            </a:solidFill>
            <a:miter lim="800000"/>
            <a:headEnd/>
            <a:tailEnd/>
          </a:ln>
        </p:spPr>
        <p:txBody>
          <a:bodyPr wrap="none" anchor="ctr"/>
          <a:lstStyle/>
          <a:p>
            <a:r>
              <a:rPr lang="en-US" sz="2400" u="none">
                <a:latin typeface="Bernard MT Condensed" pitchFamily="18" charset="0"/>
              </a:rPr>
              <a:t>BUT STILL …</a:t>
            </a:r>
          </a:p>
          <a:p>
            <a:r>
              <a:rPr lang="en-US" sz="2400" u="none">
                <a:latin typeface="Bernard MT Condensed" pitchFamily="18" charset="0"/>
              </a:rPr>
              <a:t>1980</a:t>
            </a:r>
          </a:p>
          <a:p>
            <a:r>
              <a:rPr lang="en-US" sz="2400" u="none">
                <a:latin typeface="Bernard MT Condensed" pitchFamily="18" charset="0"/>
              </a:rPr>
              <a:t> 15% of Americans were poor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amond(in)">
                                      <p:cBhvr>
                                        <p:cTn id="7" dur="20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3558"/>
                                        </p:tgtEl>
                                        <p:attrNameLst>
                                          <p:attrName>style.visibility</p:attrName>
                                        </p:attrNameLst>
                                      </p:cBhvr>
                                      <p:to>
                                        <p:strVal val="visible"/>
                                      </p:to>
                                    </p:set>
                                    <p:anim calcmode="lin" valueType="num">
                                      <p:cBhvr additive="base">
                                        <p:cTn id="12" dur="500" fill="hold"/>
                                        <p:tgtEl>
                                          <p:spTgt spid="23558"/>
                                        </p:tgtEl>
                                        <p:attrNameLst>
                                          <p:attrName>ppt_x</p:attrName>
                                        </p:attrNameLst>
                                      </p:cBhvr>
                                      <p:tavLst>
                                        <p:tav tm="0">
                                          <p:val>
                                            <p:strVal val="#ppt_x"/>
                                          </p:val>
                                        </p:tav>
                                        <p:tav tm="100000">
                                          <p:val>
                                            <p:strVal val="#ppt_x"/>
                                          </p:val>
                                        </p:tav>
                                      </p:tavLst>
                                    </p:anim>
                                    <p:anim calcmode="lin" valueType="num">
                                      <p:cBhvr additive="base">
                                        <p:cTn id="13"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1739</TotalTime>
  <Words>1283</Words>
  <Application>Microsoft Office PowerPoint</Application>
  <PresentationFormat>On-screen Show (4:3)</PresentationFormat>
  <Paragraphs>188</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1</vt:lpstr>
      <vt:lpstr>Slide 2</vt:lpstr>
      <vt:lpstr>Slide 3</vt:lpstr>
      <vt:lpstr>Slide 4</vt:lpstr>
      <vt:lpstr>Slide 5</vt:lpstr>
      <vt:lpstr>Slide 6</vt:lpstr>
      <vt:lpstr>Slide 7</vt:lpstr>
      <vt:lpstr>Slide 8</vt:lpstr>
      <vt:lpstr>Slide 9</vt:lpstr>
      <vt:lpstr>Class Divisions in Film</vt:lpstr>
      <vt:lpstr>Slide 11</vt:lpstr>
      <vt:lpstr>1980s: Yuppies Have Kids…</vt:lpstr>
      <vt:lpstr>Slide 13</vt:lpstr>
      <vt:lpstr>Slide 14</vt:lpstr>
      <vt:lpstr>Slide 15</vt:lpstr>
      <vt:lpstr>1980s TV Shows </vt:lpstr>
      <vt:lpstr>1980s Movies</vt:lpstr>
      <vt:lpstr>1980s Slang</vt:lpstr>
      <vt:lpstr>1980s Slang Cont’d.</vt:lpstr>
      <vt:lpstr>1980s Slang Cont’d.</vt:lpstr>
      <vt:lpstr>1980s Slang Cont’d.</vt:lpstr>
      <vt:lpstr>Slide 22</vt:lpstr>
      <vt:lpstr>1980s Pop Music</vt:lpstr>
      <vt:lpstr>1980s Rock Music</vt:lpstr>
      <vt:lpstr>1980s Singer-Songwriter Music</vt:lpstr>
      <vt:lpstr>Bands Who Make a Comeback in the 1980s</vt:lpstr>
      <vt:lpstr>Technology and the Media</vt:lpstr>
      <vt:lpstr>Social Problems of the 1980s</vt:lpstr>
      <vt:lpstr>Social Activism</vt:lpstr>
      <vt:lpstr>New Era in Space</vt:lpstr>
    </vt:vector>
  </TitlesOfParts>
  <Company>Peabody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1980s Pop Culture</dc:title>
  <dc:creator>Administrator</dc:creator>
  <cp:lastModifiedBy>Administrator</cp:lastModifiedBy>
  <cp:revision>56</cp:revision>
  <dcterms:created xsi:type="dcterms:W3CDTF">2013-05-13T13:56:01Z</dcterms:created>
  <dcterms:modified xsi:type="dcterms:W3CDTF">2013-05-14T18:55:49Z</dcterms:modified>
</cp:coreProperties>
</file>